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3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9144000" cy="5143500" type="screen16x9"/>
  <p:notesSz cx="6858000" cy="9144000"/>
  <p:embeddedFontLst>
    <p:embeddedFont>
      <p:font typeface="Cambria" panose="02040503050406030204" pitchFamily="18" charset="0"/>
      <p:regular r:id="rId34"/>
      <p:bold r:id="rId35"/>
      <p:italic r:id="rId36"/>
      <p:boldItalic r:id="rId37"/>
    </p:embeddedFont>
    <p:embeddedFont>
      <p:font typeface="Gill Sans" panose="020B0502020104020203" pitchFamily="34" charset="-79"/>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AEBEED-46FC-4F8B-AD1E-FFB3C7A0575C}">
  <a:tblStyle styleId="{8FAEBEED-46FC-4F8B-AD1E-FFB3C7A0575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6BD4AC2-5CBE-4C3F-BFD5-5004F98917F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9"/>
  </p:normalViewPr>
  <p:slideViewPr>
    <p:cSldViewPr snapToGrid="0">
      <p:cViewPr varScale="1">
        <p:scale>
          <a:sx n="144" d="100"/>
          <a:sy n="144" d="100"/>
        </p:scale>
        <p:origin x="72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julie.cantor@apsva.u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sz="1100" b="1">
                <a:solidFill>
                  <a:srgbClr val="FF0000"/>
                </a:solidFill>
                <a:latin typeface="Gill Sans"/>
                <a:ea typeface="Gill Sans"/>
                <a:cs typeface="Gill Sans"/>
                <a:sym typeface="Gill Sans"/>
              </a:rPr>
              <a:t>Para escuchar en español: </a:t>
            </a:r>
            <a:endParaRPr>
              <a:solidFill>
                <a:srgbClr val="FF0000"/>
              </a:solidFill>
            </a:endParaRPr>
          </a:p>
          <a:p>
            <a:pPr marL="457200" lvl="0" indent="-381000" algn="l" rtl="0">
              <a:lnSpc>
                <a:spcPct val="100000"/>
              </a:lnSpc>
              <a:spcBef>
                <a:spcPts val="0"/>
              </a:spcBef>
              <a:spcAft>
                <a:spcPts val="0"/>
              </a:spcAft>
              <a:buClr>
                <a:srgbClr val="FF0000"/>
              </a:buClr>
              <a:buSzPts val="2400"/>
              <a:buFont typeface="Gill Sans"/>
              <a:buChar char="●"/>
            </a:pPr>
            <a:r>
              <a:rPr lang="en" sz="1100" b="1">
                <a:solidFill>
                  <a:srgbClr val="FF0000"/>
                </a:solidFill>
                <a:latin typeface="Gill Sans"/>
                <a:ea typeface="Gill Sans"/>
                <a:cs typeface="Gill Sans"/>
                <a:sym typeface="Gill Sans"/>
              </a:rPr>
              <a:t>llame 888-721-8686</a:t>
            </a:r>
            <a:endParaRPr/>
          </a:p>
          <a:p>
            <a:pPr marL="457200" lvl="0" indent="-381000" algn="l" rtl="0">
              <a:lnSpc>
                <a:spcPct val="100000"/>
              </a:lnSpc>
              <a:spcBef>
                <a:spcPts val="0"/>
              </a:spcBef>
              <a:spcAft>
                <a:spcPts val="0"/>
              </a:spcAft>
              <a:buClr>
                <a:srgbClr val="FF0000"/>
              </a:buClr>
              <a:buSzPts val="2400"/>
              <a:buFont typeface="Gill Sans"/>
              <a:buChar char="●"/>
            </a:pPr>
            <a:r>
              <a:rPr lang="en" sz="1100" b="1">
                <a:solidFill>
                  <a:srgbClr val="FF0000"/>
                </a:solidFill>
                <a:latin typeface="Gill Sans"/>
                <a:ea typeface="Gill Sans"/>
                <a:cs typeface="Gill Sans"/>
                <a:sym typeface="Gill Sans"/>
              </a:rPr>
              <a:t>luego ingrese el número de identificación: 725-785-1958</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This presentation will walk you through the creation of  a two year plan.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Thank you for joining us tonight.  I do want to let you know that this presentation is being recorded.</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1100"/>
              </a:spcBef>
              <a:spcAft>
                <a:spcPts val="0"/>
              </a:spcAft>
              <a:buClr>
                <a:schemeClr val="dk1"/>
              </a:buClr>
              <a:buSzPts val="1100"/>
              <a:buFont typeface="Arial"/>
              <a:buNone/>
            </a:pPr>
            <a:r>
              <a:rPr lang="en" b="1">
                <a:solidFill>
                  <a:schemeClr val="dk1"/>
                </a:solidFill>
                <a:latin typeface="Calibri"/>
                <a:ea typeface="Calibri"/>
                <a:cs typeface="Calibri"/>
                <a:sym typeface="Calibri"/>
              </a:rPr>
              <a:t>Access#:   888-721-8686</a:t>
            </a:r>
            <a:endParaRPr b="1">
              <a:solidFill>
                <a:schemeClr val="dk1"/>
              </a:solidFill>
              <a:latin typeface="Calibri"/>
              <a:ea typeface="Calibri"/>
              <a:cs typeface="Calibri"/>
              <a:sym typeface="Calibri"/>
            </a:endParaRPr>
          </a:p>
          <a:p>
            <a:pPr marL="0" lvl="0" indent="0" algn="l" rtl="0">
              <a:lnSpc>
                <a:spcPct val="115000"/>
              </a:lnSpc>
              <a:spcBef>
                <a:spcPts val="1100"/>
              </a:spcBef>
              <a:spcAft>
                <a:spcPts val="0"/>
              </a:spcAft>
              <a:buClr>
                <a:schemeClr val="dk1"/>
              </a:buClr>
              <a:buSzPts val="1100"/>
              <a:buFont typeface="Arial"/>
              <a:buNone/>
            </a:pPr>
            <a:r>
              <a:rPr lang="en" b="1">
                <a:solidFill>
                  <a:schemeClr val="dk1"/>
                </a:solidFill>
                <a:latin typeface="Calibri"/>
                <a:ea typeface="Calibri"/>
                <a:cs typeface="Calibri"/>
                <a:sym typeface="Calibri"/>
              </a:rPr>
              <a:t>Conf ID(passcode):	725 785 1958</a:t>
            </a:r>
            <a:endParaRPr b="1">
              <a:solidFill>
                <a:schemeClr val="dk1"/>
              </a:solidFill>
              <a:latin typeface="Calibri"/>
              <a:ea typeface="Calibri"/>
              <a:cs typeface="Calibri"/>
              <a:sym typeface="Calibri"/>
            </a:endParaRPr>
          </a:p>
          <a:p>
            <a:pPr marL="0" lvl="0" indent="0" algn="l" rtl="0">
              <a:lnSpc>
                <a:spcPct val="100000"/>
              </a:lnSpc>
              <a:spcBef>
                <a:spcPts val="110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These are the six subject groups.  We going to work through creating a sample two year plan.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First ….Group 1 - Language &amp; Literature.  You must take IB English.  Your choice is between IB English Literature HL or IB English Language &amp; Literature SL.  Both are two year courses, so in trying to visualize the schedule you can see here the dark pink strip of paper covering the first slot for both junior and senior years.</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Remember that IB in an international program.  The concept of International Mindedness is a foundational element -  and IB wants students to develop their language skills (both their first language and their second language) to the highest level possible.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Students who are fluent Spanish speakers have the option of taking a second Group 1 course:  Spanish Language &amp; Literature HL.  Students who are recommended for and choose this high level Spanish course will be eligible to earn a bilingual diploma with IB.  Students who take Spanish Language &amp; Literature are not required to take a course from Group 2.</a:t>
            </a:r>
            <a:endParaRPr sz="14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Most students will choose their Group 2 Language Acquisition course based on the world language that they have now been studying for four years.  In this slide, you can see the choice of Chinese SL.  This again is a two year course so covers slots for both junior and senior years.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Group 3 Individuals &amp; Societies is similar to what refer to as Social Studies.  The HL courses in this group are two year course.  The SL courses are one year courses.  Here you can see Global Politics SL.  It takes up just one slot and leaves an open slot for senior year.  This open slot might be filled by another IB class or by a non-IB class.</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There are some options in Group 3 that hold a dual role:  counting as an IB class and fulfilling Virginia diploma requirements.  IB History of the Americas HL fulfills the group 3 requirement and the Virginia requirement for USVA History.  IB Economics SL also fulfills the group 3 requirement and at the same time the Virginia requirement for Economics &amp; Personal Finance.</a:t>
            </a:r>
            <a:endParaRPr sz="14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Group 4 is the Sciences.  There are some exciting options in this group.  In this slide you see IB Design Tech SL which is an engineering class.</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A couple things to note for this group:  IB Biology SL is a one year course so takes up only one slot.  IB Environmental Systems and Societies SL is two classed in one year.  It is a block class.  So instead of taking up one slot in junior year and one slot in senior year, it takes up two slots in the same year.</a:t>
            </a:r>
            <a:endParaRPr sz="14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Group 5 is Mathematics.  Your choice of math sequence will be determined by what math class you are currently in.  A document to help you determine the appropriate math sequence for you has been uploaded in this assignment.  I also encourage you to have conversations with your current math teacher to determine the best math sequence for you.</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Please also note that quite of few 10th graders are currently enrolled in part 1 of IB Math Analysis &amp; Approaches SL. These student will take part 2 of this course in junior year.  This course fulfills the IB requirement for math. You will still need to take a math class in senior year, but it will not be an IB math class.  Some will choose AP Calculus BC, or AP Stats or some other math class.</a:t>
            </a:r>
            <a:endParaRPr sz="14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ad8447e93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ad8447e93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Finally we come to your sixth IB subject course...for this course you may choose a Group 6 Arts option.  Those include Film, Theater and Visual Arts.  If you choose not to take a Group 6 course, then you will choose a second Group 2, 3 or 4 course.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Google Shape;32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OK...we now have six IB course chosen ….but we need to check to be sure these choices fulfill all the IB requirements and Virginia diploma requirements.</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Are all six subject groups represented?  Yes.  We are good with that.</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Do we have a balance of HL and SL courses?  Either 3 and 3 or 4 HL and 2 SL.  Here we identify a problem.  This list of courses only represents one HL course.  So now you would need to go back to the course options and figure out which SL courses to swap out in favor of HL courses.</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We also need to be sure you are mindful of the Virginia diploma requirements.  Many students are currently taking AP US government so you would be set with that one.  If you are not in that class, then you need to think about how you will fit it in.</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Additionally you need think about USVA History and Economics and Personal Finance.   Some students make use of summer school offerings to meet some of these requirements.</a:t>
            </a:r>
            <a:endParaRPr sz="14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My name is Julie Cantor.  I am the diploma program coordinator.  The best way to contact me is through email:  </a:t>
            </a:r>
            <a:r>
              <a:rPr lang="en" u="sng">
                <a:solidFill>
                  <a:schemeClr val="hlink"/>
                </a:solidFill>
                <a:hlinkClick r:id="rId3"/>
              </a:rPr>
              <a:t>julie.cantor@apsva.us</a:t>
            </a:r>
            <a:r>
              <a:rPr lang="en"/>
              <a:t>.  I also encourage you to follow the WLIB program on Twitter.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Now changes have been made to the previous schedule and this schedule fulfills all IB requirements.  A couple things to note with this schedule:  IB Global Politics  has been shifted to senior year which leaves the slot open junior year for USVA history.  And note also that this is not an IB class.  Not every slot has to be filled with IB classes.  </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You still need to be aware of other Virginia diploma requirements, but as long as those have been planned for, this schedule works.</a:t>
            </a:r>
            <a:endParaRPr sz="14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As I am sure you are starting to get a sense...the IB diploma requirements take up most of the slots that are available over junior and senior years.  There is very little wiggle room.  I think it is important to note that while the IB diploma program is a great program that offers many advantages, it is confining.  There are requirements that must be met.  The program will work for many students but it does not work for all.  If you are a student who really wants to focus on a particular area, this program might not work for you.  If, for example, you want to take three science classes or art classes or any subject focus because that is your passion...then probably the IB program will not work.  There is just not a lot of space for things outside the requirements.</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This brings us to the Theory of Knowledge TOK core requirement.  Every IB diploma candidate must take TOK in senior year.  We also highly, highly recommend that students take IB Core/TOK in junior year.  Remember that students are taking all classes at the college level in their junior and senior years.  That is a high level challenge, there is no question about it.  We want to be sure that our students are fully supported as they take on that challenge.  For that reason it is our recommendation that all students enroll in IB Core/TOK in junior year.  This course really will provide students with the skills and support to move through this program.  If a student decides to opt out of the IB Core/TOK course over our strong recommendations, then we will need to receive parental permission.  A permission form is available in one of the Canvas assignments.  We want you to understand that we have worked with students in this program for many years and we believe the IB Core/TOK course is the best way to support students and ensure their success.</a:t>
            </a:r>
            <a:endParaRPr sz="14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This second option provides more science focus.  Not all students are interested in the Arts.  IB allows for Group 6/The Arts to be an optional group.  students can opt to take two IB classes in another group.  Most WL IB students who decide not to take an Arts class, end up doubling up in either the Group 4- the Sciences or Group 3 - Individuals and Society.  This schedule provides two IB science classes.  </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I also want to point out that not every slot must be an IB class.  You can see in this sample that IB Geography is scheduled for 12th grade.  This is a full IB course (even though it is a one year offering) and fulfills the IB Group three requirement.  This allows a student to take USVA history in 11th grade.  This is a grade level class.  It is not an IB class.  Folks often ask here…can I take AP US History in this slot?  Yes, technically you can.  But you do not need to and I do not recommend it.  I really want to emphasize this.  These young folks…11th graders…16 or 17 years old…are taking college level courses for the vast majority of their schedule.  They are coming out of 10th grade where they took AP US Government and maybe one other AP course.  Now in 11th grade, they are jumping to six IB classes.  Adding an AP class is not advisable.  Taken individually?  Yes, you or your child are certainly capable of taking AP US government…but you need to be looking at the whole picture.  This is already a rigorous program.  There is absolutely no need to pile on top of them.  I really want to emphasize this point.  We want our students to enjoy their experience.  To do this, there needs to be balance in their lives.</a:t>
            </a:r>
            <a:endParaRPr sz="14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This is another example of an IB two year plan.  In this example, the student is taking two Group 3 courses.  And note that those courses are doing double duty.  History of the Americas also fulfills the Virginia diploma requirement for USVA History.  In addition, IB Economics fulfills the VIrigina requirement for Economics &amp; Personal Finance.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Another nice feature of this schedule is that the student has an option for a flex period in senior year.  This is a really nice option.  Senior year is challenging enough for a full IB diploma candidate.  Then add in all the additional time students will be spending on college applications.  It is a lot.  Having a slightly lighter load in 12th grade can really be helpful.</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Reminger: our recommendation is that all students enroll in IB Core/TOK in junior year.  This course will students with the transition to this full diploma schedule.  If a student decides to opt out of the IB Core/TOK course over our strong recommendations, then we will need to receive parental permission.  A permission form is available in one of the Canvas assignments.  We want you to understand that we have worked with students in this program for many years and we believe the IB Core/TOK course is the best way to support students and ensure their success.</a:t>
            </a:r>
            <a:endParaRPr sz="14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ccaa756a7b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1ccaa756a7b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This is another example of an IB two year plan.  In this example, the student is taking two Group 3 courses.  And note that those courses are doing double duty.  History of the Americas also fulfills the Virginia diploma requirement for USVA History.  In addition, IB Economics fulfills the VIrigina requirement for Economics &amp; Personal Finance.</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Another nice feature of this schedule is that the student has an option for a flex period in senior year.  This is a really nice option.  Senior year is challenging enough for a full IB diploma candidate.  Then add in all the additional time students will be spending on college applications.  It is a lot.  Having a slightly lighter load in 12th grade can really be helpful.</a:t>
            </a: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Reminger: our recommendation is that all students enroll in IB Core/TOK in junior year.  This course will students with the transition to this full diploma schedule.  If a student decides to opt out of the IB Core/TOK course over our strong recommendations, then we will need to receive parental permission.  A permission form is available in one of the Canvas assignments.  We want you to understand that we have worked with students in this program for many years and we believe the IB Core/TOK course is the best way to support students and ensure their success.</a:t>
            </a:r>
            <a:endParaRPr sz="14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now it is your turn to play around with different two year plans configurations.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In the next assignment you will be introduced to our schedule building tool that will allow you to try out different schedules.</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IB diploma program is designed for 11th and 12th graders.  The program combines academic classes with core requirements.  Students take six IB classes over junior year and senior year.  These courses last for both years.  The count as one IB course credit, but will appear as two credits on the students WL transcript.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 addition to these six classes, students must complete the three core requirements of:</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Creativity Activity Service CAS - this is the part where students are challenged to be involved in things outside of the classroom.  They will be members of clubs and perhaps a sports team, for example.  Through there involvement, they demonstrate their creativity, activity and service and then reflect on their experiences.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Extended Essay EE - this is a four thousand word essay that students complete over about 12 months.  They choose their own topic….born out of a course they are taking, and then research and investigate that topic.  This is a unique opportunity that IB provides as the students direct their own education.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Theory of Knowledge TOK is an additional course that students take that challenges them to really consider how they construct their own knowledge…and how others around them are constructing theirs as well…and how that differences has impact in their lives.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Tonight we will be focusing on the six courses that IB requires.  There are many IB requirements to these classes so we need to be sure to be addressing each of these.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In addition, we are really responding to parallel requirements as these young people are students in a Virginia public school.  Our charge, first and foremost, is that students earn their Virginia diploma.  So we will be looking at Virginia diploma requirements as well as IB diploma requirements.  This gets complicated.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 am going to be your expert for the IB requirements.  I want to remind you that the WL Counselors are the experts when it comes to Virginia diploma requirements.  </a:t>
            </a:r>
            <a:r>
              <a:rPr lang="en">
                <a:solidFill>
                  <a:schemeClr val="dk1"/>
                </a:solidFill>
              </a:rPr>
              <a:t>I generally have a good understanding of the Virginia diploma requirements, but I do want you to be checking in with your counselors to determine which requirements you still may need to fulfill.</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t>Ok…general reminders for creating your two year plan…and we will be hitting on these as we work our way through this program.</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
              <a:t>You must choose six IB classes.</a:t>
            </a:r>
            <a:endParaRPr/>
          </a:p>
          <a:p>
            <a:pPr marL="457200" lvl="0" indent="-298450" algn="l" rtl="0">
              <a:lnSpc>
                <a:spcPct val="100000"/>
              </a:lnSpc>
              <a:spcBef>
                <a:spcPts val="0"/>
              </a:spcBef>
              <a:spcAft>
                <a:spcPts val="0"/>
              </a:spcAft>
              <a:buSzPts val="1100"/>
              <a:buChar char="●"/>
            </a:pPr>
            <a:r>
              <a:rPr lang="en"/>
              <a:t>Most of these IB classes are two year classes that will meet during both junior and senior years.</a:t>
            </a:r>
            <a:endParaRPr/>
          </a:p>
          <a:p>
            <a:pPr marL="457200" lvl="0" indent="-298450" algn="l" rtl="0">
              <a:lnSpc>
                <a:spcPct val="100000"/>
              </a:lnSpc>
              <a:spcBef>
                <a:spcPts val="0"/>
              </a:spcBef>
              <a:spcAft>
                <a:spcPts val="0"/>
              </a:spcAft>
              <a:buSzPts val="1100"/>
              <a:buChar char="●"/>
            </a:pPr>
            <a:r>
              <a:rPr lang="en"/>
              <a:t>Classes must be spread out over Groups 1-5.  You must have one class from each of these groups.</a:t>
            </a:r>
            <a:endParaRPr/>
          </a:p>
          <a:p>
            <a:pPr marL="457200" lvl="0" indent="-298450" algn="l" rtl="0">
              <a:lnSpc>
                <a:spcPct val="100000"/>
              </a:lnSpc>
              <a:spcBef>
                <a:spcPts val="0"/>
              </a:spcBef>
              <a:spcAft>
                <a:spcPts val="0"/>
              </a:spcAft>
              <a:buSzPts val="1100"/>
              <a:buChar char="●"/>
            </a:pPr>
            <a:r>
              <a:rPr lang="en"/>
              <a:t>Group 6 or the arts, is optional.  If you choose not to take a group 6 course, then you will take two courses from one of the other groups.</a:t>
            </a:r>
            <a:endParaRPr/>
          </a:p>
          <a:p>
            <a:pPr marL="457200" lvl="0" indent="-298450" algn="l" rtl="0">
              <a:lnSpc>
                <a:spcPct val="100000"/>
              </a:lnSpc>
              <a:spcBef>
                <a:spcPts val="0"/>
              </a:spcBef>
              <a:spcAft>
                <a:spcPts val="0"/>
              </a:spcAft>
              <a:buSzPts val="1100"/>
              <a:buChar char="●"/>
            </a:pPr>
            <a:r>
              <a:rPr lang="en"/>
              <a:t>Also remember you must have a balance of HL and SL classes.</a:t>
            </a:r>
            <a:endParaRPr/>
          </a:p>
          <a:p>
            <a:pPr marL="457200" lvl="0" indent="-298450" algn="l" rtl="0">
              <a:lnSpc>
                <a:spcPct val="100000"/>
              </a:lnSpc>
              <a:spcBef>
                <a:spcPts val="0"/>
              </a:spcBef>
              <a:spcAft>
                <a:spcPts val="0"/>
              </a:spcAft>
              <a:buSzPts val="1100"/>
              <a:buChar char="●"/>
            </a:pPr>
            <a:r>
              <a:rPr lang="en"/>
              <a:t>You must plan for the TOK course</a:t>
            </a:r>
            <a:endParaRPr/>
          </a:p>
          <a:p>
            <a:pPr marL="457200" lvl="0" indent="-298450" algn="l" rtl="0">
              <a:lnSpc>
                <a:spcPct val="100000"/>
              </a:lnSpc>
              <a:spcBef>
                <a:spcPts val="0"/>
              </a:spcBef>
              <a:spcAft>
                <a:spcPts val="0"/>
              </a:spcAft>
              <a:buSzPts val="1100"/>
              <a:buChar char="●"/>
            </a:pPr>
            <a:r>
              <a:rPr lang="en"/>
              <a:t>Finally, you must also ensure that Virginia diploma requirements are met.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a list of all IB courses offered at WL.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It is the same list that was provided in the last assignment.  This list is available as a resource in the previous assignment.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ad8447e93a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2ad8447e93a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now it is your turn to play around with different two year plans configurations.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a sample two year plan that I put together so that you can see what our end product will look like.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You saw how many different IB classes WL offers back two slides.  Each student should explore the classes that they find to be of most interest to them.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When choosing higher level classes, I want to emphasize that students need these HL classes to be those that are of the most interest to them.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ad8447e93a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2ad8447e93a_1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 now it is your turn to play around with different two year plans configurations.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checklist will assist you as you create a two year plan.</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b="1">
                <a:latin typeface="Calibri"/>
                <a:ea typeface="Calibri"/>
                <a:cs typeface="Calibri"/>
                <a:sym typeface="Calibri"/>
              </a:rPr>
              <a:t>IB Requirements:</a:t>
            </a:r>
            <a:endParaRPr b="1">
              <a:latin typeface="Calibri"/>
              <a:ea typeface="Calibri"/>
              <a:cs typeface="Calibri"/>
              <a:sym typeface="Calibri"/>
            </a:endParaRPr>
          </a:p>
          <a:p>
            <a:pPr marL="0" lvl="0" indent="0" algn="l" rtl="0">
              <a:lnSpc>
                <a:spcPct val="115000"/>
              </a:lnSpc>
              <a:spcBef>
                <a:spcPts val="0"/>
              </a:spcBef>
              <a:spcAft>
                <a:spcPts val="0"/>
              </a:spcAft>
              <a:buSzPts val="1100"/>
              <a:buNone/>
            </a:pPr>
            <a:r>
              <a:rPr lang="en">
                <a:latin typeface="Calibri"/>
                <a:ea typeface="Calibri"/>
                <a:cs typeface="Calibri"/>
                <a:sym typeface="Calibri"/>
              </a:rPr>
              <a:t>Select one subject from each subject group (1-5)</a:t>
            </a: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
                <a:latin typeface="Calibri"/>
                <a:ea typeface="Calibri"/>
                <a:cs typeface="Calibri"/>
                <a:sym typeface="Calibri"/>
              </a:rPr>
              <a:t>Group 6 (Arts) is optional.</a:t>
            </a: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
                <a:latin typeface="Calibri"/>
                <a:ea typeface="Calibri"/>
                <a:cs typeface="Calibri"/>
                <a:sym typeface="Calibri"/>
              </a:rPr>
              <a:t>If you skip group 6, you must double up on another group.</a:t>
            </a: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
                <a:latin typeface="Calibri"/>
                <a:ea typeface="Calibri"/>
                <a:cs typeface="Calibri"/>
                <a:sym typeface="Calibri"/>
              </a:rPr>
              <a:t>Balance HL &amp; SL classes:  two options- 3 HL &amp; 3 SL; or 4 HL &amp; 2 SL</a:t>
            </a: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
                <a:latin typeface="Calibri"/>
                <a:ea typeface="Calibri"/>
                <a:cs typeface="Calibri"/>
                <a:sym typeface="Calibri"/>
              </a:rPr>
              <a:t>Theory of Knowledge (TOK) is part of the IB core. It is required.</a:t>
            </a:r>
            <a:endParaRPr>
              <a:latin typeface="Calibri"/>
              <a:ea typeface="Calibri"/>
              <a:cs typeface="Calibri"/>
              <a:sym typeface="Calibri"/>
            </a:endParaRPr>
          </a:p>
          <a:p>
            <a:pPr marL="0" lvl="0" indent="0" algn="l" rtl="0">
              <a:lnSpc>
                <a:spcPct val="115000"/>
              </a:lnSpc>
              <a:spcBef>
                <a:spcPts val="0"/>
              </a:spcBef>
              <a:spcAft>
                <a:spcPts val="0"/>
              </a:spcAft>
              <a:buSzPts val="1100"/>
              <a:buNone/>
            </a:pPr>
            <a:r>
              <a:rPr lang="en">
                <a:latin typeface="Calibri"/>
                <a:ea typeface="Calibri"/>
                <a:cs typeface="Calibri"/>
                <a:sym typeface="Calibri"/>
              </a:rPr>
              <a:t>One-year IB courses are limited. No more than 2 are allowed.</a:t>
            </a:r>
            <a:endParaRPr>
              <a:latin typeface="Calibri"/>
              <a:ea typeface="Calibri"/>
              <a:cs typeface="Calibri"/>
              <a:sym typeface="Calibri"/>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Calibri"/>
                <a:ea typeface="Calibri"/>
                <a:cs typeface="Calibri"/>
                <a:sym typeface="Calibri"/>
              </a:rPr>
              <a:t>Economics and Personal Finance (EPF)</a:t>
            </a:r>
            <a:r>
              <a:rPr lang="en">
                <a:solidFill>
                  <a:schemeClr val="dk1"/>
                </a:solidFill>
                <a:latin typeface="Calibri"/>
                <a:ea typeface="Calibri"/>
                <a:cs typeface="Calibri"/>
                <a:sym typeface="Calibri"/>
              </a:rPr>
              <a:t> - IB Economics satisfies this requirement while also counting as a Group 3 IB course.</a:t>
            </a:r>
            <a:endParaRPr/>
          </a:p>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Calibri"/>
                <a:ea typeface="Calibri"/>
                <a:cs typeface="Calibri"/>
                <a:sym typeface="Calibri"/>
              </a:rPr>
              <a:t>US/VA History</a:t>
            </a:r>
            <a:r>
              <a:rPr lang="en">
                <a:solidFill>
                  <a:schemeClr val="dk1"/>
                </a:solidFill>
                <a:latin typeface="Calibri"/>
                <a:ea typeface="Calibri"/>
                <a:cs typeface="Calibri"/>
                <a:sym typeface="Calibri"/>
              </a:rPr>
              <a:t> - three options: IB HOA/Topics History, AP US History, or US/VA History.</a:t>
            </a:r>
            <a:endParaRPr/>
          </a:p>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Calibri"/>
                <a:ea typeface="Calibri"/>
                <a:cs typeface="Calibri"/>
                <a:sym typeface="Calibri"/>
              </a:rPr>
              <a:t>US/VA Government </a:t>
            </a:r>
            <a:r>
              <a:rPr lang="en">
                <a:solidFill>
                  <a:schemeClr val="dk1"/>
                </a:solidFill>
                <a:latin typeface="Calibri"/>
                <a:ea typeface="Calibri"/>
                <a:cs typeface="Calibri"/>
                <a:sym typeface="Calibri"/>
              </a:rPr>
              <a:t>- most have taken in 10th grade. If not, then you must work it into schedule</a:t>
            </a:r>
            <a:endParaRPr/>
          </a:p>
          <a:p>
            <a:pPr marL="0" lvl="0" indent="0" algn="l" rtl="0">
              <a:lnSpc>
                <a:spcPct val="115000"/>
              </a:lnSpc>
              <a:spcBef>
                <a:spcPts val="0"/>
              </a:spcBef>
              <a:spcAft>
                <a:spcPts val="0"/>
              </a:spcAft>
              <a:buClr>
                <a:schemeClr val="dk1"/>
              </a:buClr>
              <a:buSzPts val="1100"/>
              <a:buFont typeface="Arial"/>
              <a:buNone/>
            </a:pPr>
            <a:r>
              <a:rPr lang="en" u="sng">
                <a:solidFill>
                  <a:schemeClr val="dk1"/>
                </a:solidFill>
                <a:latin typeface="Calibri"/>
                <a:ea typeface="Calibri"/>
                <a:cs typeface="Calibri"/>
                <a:sym typeface="Calibri"/>
              </a:rPr>
              <a:t>Other VA Diploma requirements: </a:t>
            </a:r>
            <a:r>
              <a:rPr lang="en">
                <a:solidFill>
                  <a:schemeClr val="dk1"/>
                </a:solidFill>
                <a:latin typeface="Calibri"/>
                <a:ea typeface="Calibri"/>
                <a:cs typeface="Calibri"/>
                <a:sym typeface="Calibri"/>
              </a:rPr>
              <a:t>Check with your counselor to be sure you have met all requirements.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1" name="Google Shape;101;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2" name="Google Shape;10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5" name="Google Shape;10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8" name="Google Shape;10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09" name="Google Shape;10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2" name="Google Shape;112;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3" name="Google Shape;113;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14" name="Google Shape;114;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7" name="Google Shape;117;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0" name="Google Shape;120;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1" name="Google Shape;12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
        <p:cNvGrpSpPr/>
        <p:nvPr/>
      </p:nvGrpSpPr>
      <p:grpSpPr>
        <a:xfrm>
          <a:off x="0" y="0"/>
          <a:ext cx="0" cy="0"/>
          <a:chOff x="0" y="0"/>
          <a:chExt cx="0" cy="0"/>
        </a:xfrm>
      </p:grpSpPr>
      <p:sp>
        <p:nvSpPr>
          <p:cNvPr id="123" name="Google Shape;123;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4" name="Google Shape;12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8" name="Google Shape;128;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9" name="Google Shape;129;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30" name="Google Shape;13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33" name="Google Shape;133;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4"/>
        <p:cNvGrpSpPr/>
        <p:nvPr/>
      </p:nvGrpSpPr>
      <p:grpSpPr>
        <a:xfrm>
          <a:off x="0" y="0"/>
          <a:ext cx="0" cy="0"/>
          <a:chOff x="0" y="0"/>
          <a:chExt cx="0" cy="0"/>
        </a:xfrm>
      </p:grpSpPr>
      <p:sp>
        <p:nvSpPr>
          <p:cNvPr id="135" name="Google Shape;135;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6" name="Google Shape;136;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37" name="Google Shape;13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 name="Google Shape;2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1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0"/>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10"/>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1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BCC1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7" name="Google Shape;9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8" name="Google Shape;9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mailto:julie.cantor@apsva.u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spreadsheets/d/1QYqcOQdySP4utLHQeBft7t835wAbVu5z0NSs9RZa4-A/edit#gid=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document/d/1C9jxaOfIM6hqtIckNNIyXcTnkSyFJkAUAvgaDvwngas/edit?usp=sharin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apsva.instructure.com/register" TargetMode="External"/><Relationship Id="rId5" Type="http://schemas.openxmlformats.org/officeDocument/2006/relationships/hyperlink" Target="https://apsva.instructure.com/enroll/PFYX8F" TargetMode="Externa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hyperlink" Target="https://tinyurl.com/WLIBschedul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document/d/1C9jxaOfIM6hqtIckNNIyXcTnkSyFJkAUAvgaDvwngas/edit?usp=sharing"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7"/>
          <p:cNvSpPr txBox="1">
            <a:spLocks noGrp="1"/>
          </p:cNvSpPr>
          <p:nvPr>
            <p:ph type="subTitle" idx="1"/>
          </p:nvPr>
        </p:nvSpPr>
        <p:spPr>
          <a:xfrm>
            <a:off x="657350" y="2410100"/>
            <a:ext cx="7946100" cy="894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200">
                <a:solidFill>
                  <a:schemeClr val="dk1"/>
                </a:solidFill>
              </a:rPr>
              <a:t>IB Diploma Program Scheduling Information for 10th graders - </a:t>
            </a:r>
            <a:endParaRPr sz="3200">
              <a:solidFill>
                <a:schemeClr val="dk1"/>
              </a:solidFill>
            </a:endParaRPr>
          </a:p>
          <a:p>
            <a:pPr marL="0" lvl="0" indent="0" algn="ctr" rtl="0">
              <a:lnSpc>
                <a:spcPct val="100000"/>
              </a:lnSpc>
              <a:spcBef>
                <a:spcPts val="0"/>
              </a:spcBef>
              <a:spcAft>
                <a:spcPts val="0"/>
              </a:spcAft>
              <a:buSzPts val="2800"/>
              <a:buNone/>
            </a:pPr>
            <a:r>
              <a:rPr lang="en" sz="3200">
                <a:solidFill>
                  <a:schemeClr val="dk1"/>
                </a:solidFill>
              </a:rPr>
              <a:t>Choosing your classes</a:t>
            </a:r>
            <a:endParaRPr sz="3000"/>
          </a:p>
        </p:txBody>
      </p:sp>
      <p:pic>
        <p:nvPicPr>
          <p:cNvPr id="145" name="Google Shape;145;p37"/>
          <p:cNvPicPr preferRelativeResize="0"/>
          <p:nvPr/>
        </p:nvPicPr>
        <p:blipFill rotWithShape="1">
          <a:blip r:embed="rId3">
            <a:alphaModFix/>
          </a:blip>
          <a:srcRect/>
          <a:stretch/>
        </p:blipFill>
        <p:spPr>
          <a:xfrm>
            <a:off x="5075688" y="406200"/>
            <a:ext cx="1811662" cy="1778650"/>
          </a:xfrm>
          <a:prstGeom prst="rect">
            <a:avLst/>
          </a:prstGeom>
          <a:noFill/>
          <a:ln>
            <a:noFill/>
          </a:ln>
        </p:spPr>
      </p:pic>
      <p:pic>
        <p:nvPicPr>
          <p:cNvPr id="146" name="Google Shape;146;p37"/>
          <p:cNvPicPr preferRelativeResize="0"/>
          <p:nvPr/>
        </p:nvPicPr>
        <p:blipFill rotWithShape="1">
          <a:blip r:embed="rId4">
            <a:alphaModFix/>
          </a:blip>
          <a:srcRect/>
          <a:stretch/>
        </p:blipFill>
        <p:spPr>
          <a:xfrm>
            <a:off x="1580125" y="406200"/>
            <a:ext cx="2305025" cy="17786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6"/>
          <p:cNvSpPr txBox="1"/>
          <p:nvPr/>
        </p:nvSpPr>
        <p:spPr>
          <a:xfrm>
            <a:off x="3631650" y="304250"/>
            <a:ext cx="4869900" cy="645900"/>
          </a:xfrm>
          <a:prstGeom prst="rect">
            <a:avLst/>
          </a:prstGeom>
          <a:solidFill>
            <a:srgbClr val="FF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lt2"/>
                </a:solidFill>
                <a:latin typeface="Arial"/>
                <a:ea typeface="Arial"/>
                <a:cs typeface="Arial"/>
                <a:sym typeface="Arial"/>
              </a:rPr>
              <a:t>GROUP 1 - Language &amp; Literature</a:t>
            </a:r>
            <a:endParaRPr sz="2400" b="0" i="0" u="none" strike="noStrike" cap="none">
              <a:solidFill>
                <a:schemeClr val="lt2"/>
              </a:solidFill>
              <a:latin typeface="Arial"/>
              <a:ea typeface="Arial"/>
              <a:cs typeface="Arial"/>
              <a:sym typeface="Arial"/>
            </a:endParaRPr>
          </a:p>
        </p:txBody>
      </p:sp>
      <p:sp>
        <p:nvSpPr>
          <p:cNvPr id="210" name="Google Shape;210;p46"/>
          <p:cNvSpPr txBox="1"/>
          <p:nvPr/>
        </p:nvSpPr>
        <p:spPr>
          <a:xfrm>
            <a:off x="3631650" y="1086775"/>
            <a:ext cx="4869900" cy="691500"/>
          </a:xfrm>
          <a:prstGeom prst="rect">
            <a:avLst/>
          </a:prstGeom>
          <a:solidFill>
            <a:srgbClr val="00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400" b="0" i="0" u="none" strike="noStrike" cap="none">
                <a:solidFill>
                  <a:schemeClr val="lt2"/>
                </a:solidFill>
                <a:latin typeface="Arial"/>
                <a:ea typeface="Arial"/>
                <a:cs typeface="Arial"/>
                <a:sym typeface="Arial"/>
              </a:rPr>
              <a:t>GROUP 2 - Language Acquisition</a:t>
            </a:r>
            <a:endParaRPr sz="240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46"/>
          <p:cNvSpPr txBox="1"/>
          <p:nvPr/>
        </p:nvSpPr>
        <p:spPr>
          <a:xfrm>
            <a:off x="3631650" y="1914900"/>
            <a:ext cx="4869900" cy="691500"/>
          </a:xfrm>
          <a:prstGeom prst="rect">
            <a:avLst/>
          </a:prstGeom>
          <a:solidFill>
            <a:srgbClr val="FF99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GROUP 3- Individuals &amp; Societies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46"/>
          <p:cNvSpPr txBox="1"/>
          <p:nvPr/>
        </p:nvSpPr>
        <p:spPr>
          <a:xfrm>
            <a:off x="3631650" y="2724950"/>
            <a:ext cx="4869900" cy="691500"/>
          </a:xfrm>
          <a:prstGeom prst="rect">
            <a:avLst/>
          </a:prstGeom>
          <a:solidFill>
            <a:srgbClr val="FFFF00"/>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GROUP 4 - Science</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6"/>
          <p:cNvSpPr txBox="1"/>
          <p:nvPr/>
        </p:nvSpPr>
        <p:spPr>
          <a:xfrm>
            <a:off x="3631650" y="3535000"/>
            <a:ext cx="4869900" cy="691500"/>
          </a:xfrm>
          <a:prstGeom prst="rect">
            <a:avLst/>
          </a:prstGeom>
          <a:solidFill>
            <a:srgbClr val="9900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lt2"/>
                </a:solidFill>
                <a:latin typeface="Arial"/>
                <a:ea typeface="Arial"/>
                <a:cs typeface="Arial"/>
                <a:sym typeface="Arial"/>
              </a:rPr>
              <a:t>GROUP 5 - Mathematics</a:t>
            </a:r>
            <a:endParaRPr sz="240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6"/>
          <p:cNvSpPr txBox="1"/>
          <p:nvPr/>
        </p:nvSpPr>
        <p:spPr>
          <a:xfrm>
            <a:off x="3631650" y="4345050"/>
            <a:ext cx="4869900" cy="691500"/>
          </a:xfrm>
          <a:prstGeom prst="rect">
            <a:avLst/>
          </a:prstGeom>
          <a:solidFill>
            <a:srgbClr val="D9EAD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GROUP 6 - The Arts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46"/>
          <p:cNvSpPr txBox="1"/>
          <p:nvPr/>
        </p:nvSpPr>
        <p:spPr>
          <a:xfrm>
            <a:off x="681225" y="1462275"/>
            <a:ext cx="2158500" cy="133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IB Subject Area Groups</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47"/>
          <p:cNvPicPr preferRelativeResize="0"/>
          <p:nvPr/>
        </p:nvPicPr>
        <p:blipFill rotWithShape="1">
          <a:blip r:embed="rId3">
            <a:alphaModFix/>
          </a:blip>
          <a:srcRect/>
          <a:stretch/>
        </p:blipFill>
        <p:spPr>
          <a:xfrm>
            <a:off x="4608663" y="1365925"/>
            <a:ext cx="1442672" cy="1923575"/>
          </a:xfrm>
          <a:prstGeom prst="rect">
            <a:avLst/>
          </a:prstGeom>
          <a:noFill/>
          <a:ln>
            <a:noFill/>
          </a:ln>
        </p:spPr>
      </p:pic>
      <p:pic>
        <p:nvPicPr>
          <p:cNvPr id="221" name="Google Shape;221;p47"/>
          <p:cNvPicPr preferRelativeResize="0"/>
          <p:nvPr/>
        </p:nvPicPr>
        <p:blipFill rotWithShape="1">
          <a:blip r:embed="rId4">
            <a:alphaModFix/>
          </a:blip>
          <a:srcRect/>
          <a:stretch/>
        </p:blipFill>
        <p:spPr>
          <a:xfrm>
            <a:off x="1624275" y="1390000"/>
            <a:ext cx="1311522" cy="1748696"/>
          </a:xfrm>
          <a:prstGeom prst="rect">
            <a:avLst/>
          </a:prstGeom>
          <a:noFill/>
          <a:ln>
            <a:noFill/>
          </a:ln>
        </p:spPr>
      </p:pic>
      <p:pic>
        <p:nvPicPr>
          <p:cNvPr id="222" name="Google Shape;222;p47"/>
          <p:cNvPicPr preferRelativeResize="0"/>
          <p:nvPr/>
        </p:nvPicPr>
        <p:blipFill rotWithShape="1">
          <a:blip r:embed="rId5">
            <a:alphaModFix/>
          </a:blip>
          <a:srcRect/>
          <a:stretch/>
        </p:blipFill>
        <p:spPr>
          <a:xfrm>
            <a:off x="112725" y="1390025"/>
            <a:ext cx="1381050" cy="720284"/>
          </a:xfrm>
          <a:prstGeom prst="rect">
            <a:avLst/>
          </a:prstGeom>
          <a:noFill/>
          <a:ln>
            <a:noFill/>
          </a:ln>
        </p:spPr>
      </p:pic>
      <p:pic>
        <p:nvPicPr>
          <p:cNvPr id="223" name="Google Shape;223;p47"/>
          <p:cNvPicPr preferRelativeResize="0"/>
          <p:nvPr/>
        </p:nvPicPr>
        <p:blipFill rotWithShape="1">
          <a:blip r:embed="rId6">
            <a:alphaModFix/>
          </a:blip>
          <a:srcRect/>
          <a:stretch/>
        </p:blipFill>
        <p:spPr>
          <a:xfrm>
            <a:off x="7724200" y="1390000"/>
            <a:ext cx="1381050" cy="1617575"/>
          </a:xfrm>
          <a:prstGeom prst="rect">
            <a:avLst/>
          </a:prstGeom>
          <a:noFill/>
          <a:ln>
            <a:noFill/>
          </a:ln>
        </p:spPr>
      </p:pic>
      <p:sp>
        <p:nvSpPr>
          <p:cNvPr id="224" name="Google Shape;224;p47"/>
          <p:cNvSpPr txBox="1"/>
          <p:nvPr/>
        </p:nvSpPr>
        <p:spPr>
          <a:xfrm>
            <a:off x="112725" y="811250"/>
            <a:ext cx="1270500" cy="461400"/>
          </a:xfrm>
          <a:prstGeom prst="rect">
            <a:avLst/>
          </a:prstGeom>
          <a:solidFill>
            <a:srgbClr val="FF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2"/>
                </a:solidFill>
                <a:latin typeface="Arial"/>
                <a:ea typeface="Arial"/>
                <a:cs typeface="Arial"/>
                <a:sym typeface="Arial"/>
              </a:rPr>
              <a:t>GROUP 1</a:t>
            </a:r>
            <a:r>
              <a:rPr lang="en" sz="800" b="0" i="0" u="none" strike="noStrike" cap="none">
                <a:solidFill>
                  <a:schemeClr val="lt2"/>
                </a:solidFill>
                <a:latin typeface="Arial"/>
                <a:ea typeface="Arial"/>
                <a:cs typeface="Arial"/>
                <a:sym typeface="Arial"/>
              </a:rPr>
              <a:t> Language &amp; Literature</a:t>
            </a:r>
            <a:endParaRPr sz="800" b="0" i="0" u="none" strike="noStrike" cap="none">
              <a:solidFill>
                <a:schemeClr val="lt2"/>
              </a:solidFill>
              <a:latin typeface="Arial"/>
              <a:ea typeface="Arial"/>
              <a:cs typeface="Arial"/>
              <a:sym typeface="Arial"/>
            </a:endParaRPr>
          </a:p>
        </p:txBody>
      </p:sp>
      <p:sp>
        <p:nvSpPr>
          <p:cNvPr id="225" name="Google Shape;225;p47"/>
          <p:cNvSpPr txBox="1"/>
          <p:nvPr/>
        </p:nvSpPr>
        <p:spPr>
          <a:xfrm>
            <a:off x="1489700" y="811250"/>
            <a:ext cx="1442700" cy="461400"/>
          </a:xfrm>
          <a:prstGeom prst="rect">
            <a:avLst/>
          </a:prstGeom>
          <a:solidFill>
            <a:srgbClr val="00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chemeClr val="lt2"/>
                </a:solidFill>
                <a:latin typeface="Arial"/>
                <a:ea typeface="Arial"/>
                <a:cs typeface="Arial"/>
                <a:sym typeface="Arial"/>
              </a:rPr>
              <a:t>GROUP 2 - </a:t>
            </a:r>
            <a:endParaRPr sz="1200" b="0"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 sz="1000" b="0" i="0" u="none" strike="noStrike" cap="none">
                <a:solidFill>
                  <a:schemeClr val="lt2"/>
                </a:solidFill>
                <a:latin typeface="Arial"/>
                <a:ea typeface="Arial"/>
                <a:cs typeface="Arial"/>
                <a:sym typeface="Arial"/>
              </a:rPr>
              <a:t>Language Acquisition</a:t>
            </a:r>
            <a:endParaRPr sz="100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226" name="Google Shape;226;p47"/>
          <p:cNvSpPr txBox="1"/>
          <p:nvPr/>
        </p:nvSpPr>
        <p:spPr>
          <a:xfrm>
            <a:off x="2963400" y="811250"/>
            <a:ext cx="1648500" cy="461400"/>
          </a:xfrm>
          <a:prstGeom prst="rect">
            <a:avLst/>
          </a:prstGeom>
          <a:solidFill>
            <a:srgbClr val="FF99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GROUP 3</a:t>
            </a:r>
            <a:r>
              <a:rPr lang="en" sz="1100" b="0" i="0" u="none" strike="noStrike" cap="none">
                <a:solidFill>
                  <a:schemeClr val="dk1"/>
                </a:solidFill>
                <a:latin typeface="Arial"/>
                <a:ea typeface="Arial"/>
                <a:cs typeface="Arial"/>
                <a:sym typeface="Arial"/>
              </a:rPr>
              <a:t> - Individuals &amp; Societies</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47"/>
          <p:cNvSpPr txBox="1"/>
          <p:nvPr/>
        </p:nvSpPr>
        <p:spPr>
          <a:xfrm>
            <a:off x="4705013" y="811250"/>
            <a:ext cx="1311600" cy="461400"/>
          </a:xfrm>
          <a:prstGeom prst="rect">
            <a:avLst/>
          </a:prstGeom>
          <a:solidFill>
            <a:srgbClr val="FFFF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GROUP 4 - </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Science</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47"/>
          <p:cNvSpPr txBox="1"/>
          <p:nvPr/>
        </p:nvSpPr>
        <p:spPr>
          <a:xfrm>
            <a:off x="6142175" y="811250"/>
            <a:ext cx="1442700" cy="461400"/>
          </a:xfrm>
          <a:prstGeom prst="rect">
            <a:avLst/>
          </a:prstGeom>
          <a:solidFill>
            <a:srgbClr val="99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2"/>
                </a:solidFill>
                <a:latin typeface="Arial"/>
                <a:ea typeface="Arial"/>
                <a:cs typeface="Arial"/>
                <a:sym typeface="Arial"/>
              </a:rPr>
              <a:t>GROUP 5 - Mathematics</a:t>
            </a:r>
            <a:endParaRPr sz="120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229" name="Google Shape;229;p47"/>
          <p:cNvSpPr txBox="1"/>
          <p:nvPr/>
        </p:nvSpPr>
        <p:spPr>
          <a:xfrm>
            <a:off x="7669350" y="811250"/>
            <a:ext cx="1474800" cy="461400"/>
          </a:xfrm>
          <a:prstGeom prst="rect">
            <a:avLst/>
          </a:prstGeom>
          <a:solidFill>
            <a:srgbClr val="D9EAD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GROUP 6 - </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Arial"/>
                <a:ea typeface="Arial"/>
                <a:cs typeface="Arial"/>
                <a:sym typeface="Arial"/>
              </a:rPr>
              <a:t>The Arts</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7"/>
          <p:cNvSpPr txBox="1"/>
          <p:nvPr/>
        </p:nvSpPr>
        <p:spPr>
          <a:xfrm>
            <a:off x="3041250" y="3827375"/>
            <a:ext cx="3061500" cy="80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ial"/>
                <a:ea typeface="Arial"/>
                <a:cs typeface="Arial"/>
                <a:sym typeface="Arial"/>
              </a:rPr>
              <a:t>Lots of choice!!</a:t>
            </a:r>
            <a:endParaRPr sz="3000" b="0" i="0" u="none" strike="noStrike" cap="none">
              <a:solidFill>
                <a:srgbClr val="000000"/>
              </a:solidFill>
              <a:latin typeface="Arial"/>
              <a:ea typeface="Arial"/>
              <a:cs typeface="Arial"/>
              <a:sym typeface="Arial"/>
            </a:endParaRPr>
          </a:p>
        </p:txBody>
      </p:sp>
      <p:sp>
        <p:nvSpPr>
          <p:cNvPr id="231" name="Google Shape;231;p47"/>
          <p:cNvSpPr txBox="1"/>
          <p:nvPr/>
        </p:nvSpPr>
        <p:spPr>
          <a:xfrm>
            <a:off x="2761200" y="130475"/>
            <a:ext cx="3621600" cy="49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W-L IB Course Offerings</a:t>
            </a:r>
            <a:endParaRPr sz="2400" b="0" i="0" u="none" strike="noStrike" cap="none">
              <a:solidFill>
                <a:srgbClr val="000000"/>
              </a:solidFill>
              <a:latin typeface="Arial"/>
              <a:ea typeface="Arial"/>
              <a:cs typeface="Arial"/>
              <a:sym typeface="Arial"/>
            </a:endParaRPr>
          </a:p>
        </p:txBody>
      </p:sp>
      <p:pic>
        <p:nvPicPr>
          <p:cNvPr id="232" name="Google Shape;232;p47"/>
          <p:cNvPicPr preferRelativeResize="0"/>
          <p:nvPr/>
        </p:nvPicPr>
        <p:blipFill>
          <a:blip r:embed="rId7">
            <a:alphaModFix/>
          </a:blip>
          <a:stretch>
            <a:fillRect/>
          </a:stretch>
        </p:blipFill>
        <p:spPr>
          <a:xfrm>
            <a:off x="3081713" y="1407006"/>
            <a:ext cx="1381048" cy="1841408"/>
          </a:xfrm>
          <a:prstGeom prst="rect">
            <a:avLst/>
          </a:prstGeom>
          <a:noFill/>
          <a:ln>
            <a:noFill/>
          </a:ln>
        </p:spPr>
      </p:pic>
      <p:pic>
        <p:nvPicPr>
          <p:cNvPr id="233" name="Google Shape;233;p47"/>
          <p:cNvPicPr preferRelativeResize="0"/>
          <p:nvPr/>
        </p:nvPicPr>
        <p:blipFill>
          <a:blip r:embed="rId8">
            <a:alphaModFix/>
          </a:blip>
          <a:stretch>
            <a:fillRect/>
          </a:stretch>
        </p:blipFill>
        <p:spPr>
          <a:xfrm>
            <a:off x="6142175" y="1390025"/>
            <a:ext cx="1442652" cy="10819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8"/>
          <p:cNvPicPr preferRelativeResize="0"/>
          <p:nvPr/>
        </p:nvPicPr>
        <p:blipFill>
          <a:blip r:embed="rId3">
            <a:alphaModFix/>
          </a:blip>
          <a:stretch>
            <a:fillRect/>
          </a:stretch>
        </p:blipFill>
        <p:spPr>
          <a:xfrm>
            <a:off x="2686175" y="601300"/>
            <a:ext cx="6288476" cy="4004499"/>
          </a:xfrm>
          <a:prstGeom prst="rect">
            <a:avLst/>
          </a:prstGeom>
          <a:noFill/>
          <a:ln>
            <a:noFill/>
          </a:ln>
        </p:spPr>
      </p:pic>
      <p:pic>
        <p:nvPicPr>
          <p:cNvPr id="239" name="Google Shape;239;p48"/>
          <p:cNvPicPr preferRelativeResize="0"/>
          <p:nvPr/>
        </p:nvPicPr>
        <p:blipFill rotWithShape="1">
          <a:blip r:embed="rId4">
            <a:alphaModFix/>
          </a:blip>
          <a:srcRect/>
          <a:stretch/>
        </p:blipFill>
        <p:spPr>
          <a:xfrm>
            <a:off x="285856" y="1547700"/>
            <a:ext cx="2324120" cy="1212125"/>
          </a:xfrm>
          <a:prstGeom prst="rect">
            <a:avLst/>
          </a:prstGeom>
          <a:noFill/>
          <a:ln>
            <a:noFill/>
          </a:ln>
        </p:spPr>
      </p:pic>
      <p:sp>
        <p:nvSpPr>
          <p:cNvPr id="240" name="Google Shape;240;p48"/>
          <p:cNvSpPr txBox="1"/>
          <p:nvPr/>
        </p:nvSpPr>
        <p:spPr>
          <a:xfrm>
            <a:off x="231875" y="448900"/>
            <a:ext cx="2378100" cy="888900"/>
          </a:xfrm>
          <a:prstGeom prst="rect">
            <a:avLst/>
          </a:prstGeom>
          <a:solidFill>
            <a:srgbClr val="FF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2"/>
                </a:solidFill>
                <a:latin typeface="Arial"/>
                <a:ea typeface="Arial"/>
                <a:cs typeface="Arial"/>
                <a:sym typeface="Arial"/>
              </a:rPr>
              <a:t>GROUP 1:</a:t>
            </a:r>
            <a:endParaRPr sz="2400" b="0"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2"/>
                </a:solidFill>
                <a:latin typeface="Arial"/>
                <a:ea typeface="Arial"/>
                <a:cs typeface="Arial"/>
                <a:sym typeface="Arial"/>
              </a:rPr>
              <a:t>Language</a:t>
            </a:r>
            <a:endParaRPr sz="2400" b="0" i="0" u="none" strike="noStrike" cap="none">
              <a:solidFill>
                <a:schemeClr val="lt2"/>
              </a:solidFill>
              <a:latin typeface="Arial"/>
              <a:ea typeface="Arial"/>
              <a:cs typeface="Arial"/>
              <a:sym typeface="Arial"/>
            </a:endParaRPr>
          </a:p>
        </p:txBody>
      </p:sp>
      <p:sp>
        <p:nvSpPr>
          <p:cNvPr id="241" name="Google Shape;241;p48"/>
          <p:cNvSpPr txBox="1"/>
          <p:nvPr/>
        </p:nvSpPr>
        <p:spPr>
          <a:xfrm>
            <a:off x="-3937" y="2969725"/>
            <a:ext cx="2849700" cy="17421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Must have English - either HL or SL</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Spanish A -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for students currently in FS; </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bilingual diploma,</a:t>
            </a:r>
            <a:endParaRPr sz="1400" b="0" i="0" u="none" strike="noStrike" cap="none">
              <a:solidFill>
                <a:srgbClr val="000000"/>
              </a:solidFill>
              <a:latin typeface="Arial"/>
              <a:ea typeface="Arial"/>
              <a:cs typeface="Arial"/>
              <a:sym typeface="Arial"/>
            </a:endParaRPr>
          </a:p>
          <a:p>
            <a:pPr marL="914400" marR="0" lvl="1" indent="-317500" algn="l" rtl="0">
              <a:lnSpc>
                <a:spcPct val="100000"/>
              </a:lnSpc>
              <a:spcBef>
                <a:spcPts val="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group 2 not required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48"/>
          <p:cNvSpPr/>
          <p:nvPr/>
        </p:nvSpPr>
        <p:spPr>
          <a:xfrm>
            <a:off x="3282050" y="1767775"/>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48"/>
          <p:cNvSpPr txBox="1"/>
          <p:nvPr/>
        </p:nvSpPr>
        <p:spPr>
          <a:xfrm>
            <a:off x="4250575" y="1767775"/>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244" name="Google Shape;244;p48"/>
          <p:cNvSpPr/>
          <p:nvPr/>
        </p:nvSpPr>
        <p:spPr>
          <a:xfrm>
            <a:off x="3282050" y="2209675"/>
            <a:ext cx="5510100" cy="441900"/>
          </a:xfrm>
          <a:prstGeom prst="rect">
            <a:avLst/>
          </a:prstGeom>
          <a:solidFill>
            <a:srgbClr val="FF00AA">
              <a:alpha val="41176"/>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48"/>
          <p:cNvSpPr txBox="1"/>
          <p:nvPr/>
        </p:nvSpPr>
        <p:spPr>
          <a:xfrm>
            <a:off x="3470100" y="2129850"/>
            <a:ext cx="52470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Spanish Language &amp; Literature HL</a:t>
            </a:r>
            <a:endParaRPr sz="24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49"/>
          <p:cNvPicPr preferRelativeResize="0"/>
          <p:nvPr/>
        </p:nvPicPr>
        <p:blipFill>
          <a:blip r:embed="rId3">
            <a:alphaModFix/>
          </a:blip>
          <a:stretch>
            <a:fillRect/>
          </a:stretch>
        </p:blipFill>
        <p:spPr>
          <a:xfrm>
            <a:off x="2686175" y="601300"/>
            <a:ext cx="6288476" cy="4004499"/>
          </a:xfrm>
          <a:prstGeom prst="rect">
            <a:avLst/>
          </a:prstGeom>
          <a:noFill/>
          <a:ln>
            <a:noFill/>
          </a:ln>
        </p:spPr>
      </p:pic>
      <p:sp>
        <p:nvSpPr>
          <p:cNvPr id="251" name="Google Shape;251;p49"/>
          <p:cNvSpPr/>
          <p:nvPr/>
        </p:nvSpPr>
        <p:spPr>
          <a:xfrm>
            <a:off x="3282050" y="1767775"/>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
        <p:nvSpPr>
          <p:cNvPr id="252" name="Google Shape;252;p49"/>
          <p:cNvSpPr txBox="1"/>
          <p:nvPr/>
        </p:nvSpPr>
        <p:spPr>
          <a:xfrm>
            <a:off x="4250575" y="1767775"/>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253" name="Google Shape;253;p49"/>
          <p:cNvSpPr/>
          <p:nvPr/>
        </p:nvSpPr>
        <p:spPr>
          <a:xfrm>
            <a:off x="3282050" y="2209675"/>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49"/>
          <p:cNvSpPr txBox="1"/>
          <p:nvPr/>
        </p:nvSpPr>
        <p:spPr>
          <a:xfrm>
            <a:off x="4024275" y="2129850"/>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Chinese Mandarin B SL</a:t>
            </a:r>
            <a:endParaRPr sz="2400" b="1" i="0" u="none" strike="noStrike" cap="none">
              <a:solidFill>
                <a:schemeClr val="lt2"/>
              </a:solidFill>
              <a:latin typeface="Arial"/>
              <a:ea typeface="Arial"/>
              <a:cs typeface="Arial"/>
              <a:sym typeface="Arial"/>
            </a:endParaRPr>
          </a:p>
        </p:txBody>
      </p:sp>
      <p:sp>
        <p:nvSpPr>
          <p:cNvPr id="255" name="Google Shape;255;p49"/>
          <p:cNvSpPr txBox="1"/>
          <p:nvPr/>
        </p:nvSpPr>
        <p:spPr>
          <a:xfrm>
            <a:off x="0" y="409950"/>
            <a:ext cx="3114900" cy="888900"/>
          </a:xfrm>
          <a:prstGeom prst="rect">
            <a:avLst/>
          </a:prstGeom>
          <a:solidFill>
            <a:srgbClr val="00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2"/>
                </a:solidFill>
                <a:latin typeface="Arial"/>
                <a:ea typeface="Arial"/>
                <a:cs typeface="Arial"/>
                <a:sym typeface="Arial"/>
              </a:rPr>
              <a:t>GROUP 2:</a:t>
            </a:r>
            <a:endParaRPr sz="2400" b="0"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2"/>
                </a:solidFill>
                <a:latin typeface="Arial"/>
                <a:ea typeface="Arial"/>
                <a:cs typeface="Arial"/>
                <a:sym typeface="Arial"/>
              </a:rPr>
              <a:t>Language Acquisition</a:t>
            </a:r>
            <a:endParaRPr sz="240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pic>
        <p:nvPicPr>
          <p:cNvPr id="256" name="Google Shape;256;p49"/>
          <p:cNvPicPr preferRelativeResize="0"/>
          <p:nvPr/>
        </p:nvPicPr>
        <p:blipFill rotWithShape="1">
          <a:blip r:embed="rId4">
            <a:alphaModFix/>
          </a:blip>
          <a:srcRect/>
          <a:stretch/>
        </p:blipFill>
        <p:spPr>
          <a:xfrm>
            <a:off x="194350" y="1427650"/>
            <a:ext cx="2378097" cy="317079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50"/>
          <p:cNvPicPr preferRelativeResize="0"/>
          <p:nvPr/>
        </p:nvPicPr>
        <p:blipFill>
          <a:blip r:embed="rId3">
            <a:alphaModFix/>
          </a:blip>
          <a:stretch>
            <a:fillRect/>
          </a:stretch>
        </p:blipFill>
        <p:spPr>
          <a:xfrm>
            <a:off x="2686175" y="601300"/>
            <a:ext cx="6288476" cy="4004499"/>
          </a:xfrm>
          <a:prstGeom prst="rect">
            <a:avLst/>
          </a:prstGeom>
          <a:noFill/>
          <a:ln>
            <a:noFill/>
          </a:ln>
        </p:spPr>
      </p:pic>
      <p:sp>
        <p:nvSpPr>
          <p:cNvPr id="262" name="Google Shape;262;p50"/>
          <p:cNvSpPr/>
          <p:nvPr/>
        </p:nvSpPr>
        <p:spPr>
          <a:xfrm>
            <a:off x="3282050" y="1767775"/>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50"/>
          <p:cNvSpPr txBox="1"/>
          <p:nvPr/>
        </p:nvSpPr>
        <p:spPr>
          <a:xfrm>
            <a:off x="4250575" y="1767775"/>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264" name="Google Shape;264;p50"/>
          <p:cNvSpPr/>
          <p:nvPr/>
        </p:nvSpPr>
        <p:spPr>
          <a:xfrm>
            <a:off x="3282050" y="2209675"/>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50"/>
          <p:cNvSpPr txBox="1"/>
          <p:nvPr/>
        </p:nvSpPr>
        <p:spPr>
          <a:xfrm>
            <a:off x="4024275" y="2129850"/>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Chinese Mandarin B SL</a:t>
            </a:r>
            <a:endParaRPr sz="2400" b="1" i="0" u="none" strike="noStrike" cap="none">
              <a:solidFill>
                <a:schemeClr val="lt2"/>
              </a:solidFill>
              <a:latin typeface="Arial"/>
              <a:ea typeface="Arial"/>
              <a:cs typeface="Arial"/>
              <a:sym typeface="Arial"/>
            </a:endParaRPr>
          </a:p>
        </p:txBody>
      </p:sp>
      <p:sp>
        <p:nvSpPr>
          <p:cNvPr id="266" name="Google Shape;266;p50"/>
          <p:cNvSpPr/>
          <p:nvPr/>
        </p:nvSpPr>
        <p:spPr>
          <a:xfrm>
            <a:off x="3282050" y="2651575"/>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 sz="2400" b="1" i="0" u="none" strike="noStrike" cap="none">
                <a:solidFill>
                  <a:schemeClr val="dk1"/>
                </a:solidFill>
                <a:latin typeface="Arial"/>
                <a:ea typeface="Arial"/>
                <a:cs typeface="Arial"/>
                <a:sym typeface="Arial"/>
              </a:rPr>
              <a:t>  </a:t>
            </a:r>
            <a:r>
              <a:rPr lang="en" sz="2100" b="1" i="0" u="none" strike="noStrike" cap="none">
                <a:solidFill>
                  <a:schemeClr val="dk1"/>
                </a:solidFill>
                <a:latin typeface="Arial"/>
                <a:ea typeface="Arial"/>
                <a:cs typeface="Arial"/>
                <a:sym typeface="Arial"/>
              </a:rPr>
              <a:t>G</a:t>
            </a:r>
            <a:r>
              <a:rPr lang="en" sz="2100" b="1">
                <a:solidFill>
                  <a:schemeClr val="dk1"/>
                </a:solidFill>
              </a:rPr>
              <a:t>lobal Politics</a:t>
            </a:r>
            <a:r>
              <a:rPr lang="en" sz="2100" b="1" i="0" u="none" strike="noStrike" cap="none">
                <a:solidFill>
                  <a:schemeClr val="dk1"/>
                </a:solidFill>
                <a:latin typeface="Arial"/>
                <a:ea typeface="Arial"/>
                <a:cs typeface="Arial"/>
                <a:sym typeface="Arial"/>
              </a:rPr>
              <a:t> SL</a:t>
            </a:r>
            <a:endParaRPr sz="2100" b="1" i="0" u="none" strike="noStrike" cap="none">
              <a:solidFill>
                <a:schemeClr val="dk1"/>
              </a:solidFill>
              <a:latin typeface="Arial"/>
              <a:ea typeface="Arial"/>
              <a:cs typeface="Arial"/>
              <a:sym typeface="Arial"/>
            </a:endParaRPr>
          </a:p>
        </p:txBody>
      </p:sp>
      <p:sp>
        <p:nvSpPr>
          <p:cNvPr id="267" name="Google Shape;267;p50"/>
          <p:cNvSpPr txBox="1"/>
          <p:nvPr/>
        </p:nvSpPr>
        <p:spPr>
          <a:xfrm>
            <a:off x="93300" y="4128000"/>
            <a:ext cx="3000000" cy="10155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HL = higher level</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SL = standard level</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One &amp; two year courses</a:t>
            </a:r>
            <a:endParaRPr sz="1400" b="0" i="0" u="none" strike="noStrike" cap="none">
              <a:solidFill>
                <a:schemeClr val="dk1"/>
              </a:solidFill>
              <a:latin typeface="Arial"/>
              <a:ea typeface="Arial"/>
              <a:cs typeface="Arial"/>
              <a:sym typeface="Arial"/>
            </a:endParaRPr>
          </a:p>
        </p:txBody>
      </p:sp>
      <p:sp>
        <p:nvSpPr>
          <p:cNvPr id="268" name="Google Shape;268;p50"/>
          <p:cNvSpPr txBox="1"/>
          <p:nvPr/>
        </p:nvSpPr>
        <p:spPr>
          <a:xfrm>
            <a:off x="3563475" y="4258175"/>
            <a:ext cx="2324100" cy="3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pic>
        <p:nvPicPr>
          <p:cNvPr id="269" name="Google Shape;269;p50"/>
          <p:cNvPicPr preferRelativeResize="0"/>
          <p:nvPr/>
        </p:nvPicPr>
        <p:blipFill>
          <a:blip r:embed="rId4">
            <a:alphaModFix/>
          </a:blip>
          <a:stretch>
            <a:fillRect/>
          </a:stretch>
        </p:blipFill>
        <p:spPr>
          <a:xfrm>
            <a:off x="0" y="585412"/>
            <a:ext cx="2648076" cy="3530772"/>
          </a:xfrm>
          <a:prstGeom prst="rect">
            <a:avLst/>
          </a:prstGeom>
          <a:noFill/>
          <a:ln>
            <a:noFill/>
          </a:ln>
        </p:spPr>
      </p:pic>
      <p:sp>
        <p:nvSpPr>
          <p:cNvPr id="270" name="Google Shape;270;p50"/>
          <p:cNvSpPr txBox="1"/>
          <p:nvPr/>
        </p:nvSpPr>
        <p:spPr>
          <a:xfrm>
            <a:off x="5999450" y="2571750"/>
            <a:ext cx="29001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Cambria"/>
                <a:ea typeface="Cambria"/>
                <a:cs typeface="Cambria"/>
                <a:sym typeface="Cambria"/>
              </a:rPr>
              <a:t> Elective or other</a:t>
            </a:r>
            <a:endParaRPr sz="2400" b="0" i="0" u="none" strike="noStrike" cap="none">
              <a:solidFill>
                <a:srgbClr val="000000"/>
              </a:solidFill>
              <a:latin typeface="Cambria"/>
              <a:ea typeface="Cambria"/>
              <a:cs typeface="Cambria"/>
              <a:sym typeface="Cambria"/>
            </a:endParaRPr>
          </a:p>
        </p:txBody>
      </p:sp>
      <p:sp>
        <p:nvSpPr>
          <p:cNvPr id="271" name="Google Shape;271;p50"/>
          <p:cNvSpPr txBox="1"/>
          <p:nvPr/>
        </p:nvSpPr>
        <p:spPr>
          <a:xfrm>
            <a:off x="6076925" y="4342525"/>
            <a:ext cx="2456100" cy="215400"/>
          </a:xfrm>
          <a:prstGeom prst="rect">
            <a:avLst/>
          </a:prstGeom>
          <a:solidFill>
            <a:schemeClr val="lt1"/>
          </a:solidFill>
          <a:ln>
            <a:noFill/>
          </a:ln>
        </p:spPr>
        <p:txBody>
          <a:bodyPr spcFirstLastPara="1" wrap="square" lIns="91425" tIns="0" rIns="91425" bIns="0" anchor="t" anchorCtr="0">
            <a:spAutoFit/>
          </a:bodyPr>
          <a:lstStyle/>
          <a:p>
            <a:pPr marL="0" lvl="0" indent="0" algn="l" rtl="0">
              <a:spcBef>
                <a:spcPts val="0"/>
              </a:spcBef>
              <a:spcAft>
                <a:spcPts val="0"/>
              </a:spcAft>
              <a:buNone/>
            </a:pPr>
            <a:endParaRPr/>
          </a:p>
        </p:txBody>
      </p:sp>
      <p:sp>
        <p:nvSpPr>
          <p:cNvPr id="272" name="Google Shape;272;p50"/>
          <p:cNvSpPr txBox="1"/>
          <p:nvPr/>
        </p:nvSpPr>
        <p:spPr>
          <a:xfrm>
            <a:off x="-12" y="0"/>
            <a:ext cx="2798400" cy="759900"/>
          </a:xfrm>
          <a:prstGeom prst="rect">
            <a:avLst/>
          </a:prstGeom>
          <a:solidFill>
            <a:srgbClr val="FF99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GROUP 3:</a:t>
            </a: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 Individuals &amp; Societies</a:t>
            </a: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51"/>
          <p:cNvPicPr preferRelativeResize="0"/>
          <p:nvPr/>
        </p:nvPicPr>
        <p:blipFill>
          <a:blip r:embed="rId3">
            <a:alphaModFix/>
          </a:blip>
          <a:stretch>
            <a:fillRect/>
          </a:stretch>
        </p:blipFill>
        <p:spPr>
          <a:xfrm>
            <a:off x="2686175" y="601300"/>
            <a:ext cx="6288476" cy="4004499"/>
          </a:xfrm>
          <a:prstGeom prst="rect">
            <a:avLst/>
          </a:prstGeom>
          <a:noFill/>
          <a:ln>
            <a:noFill/>
          </a:ln>
        </p:spPr>
      </p:pic>
      <p:sp>
        <p:nvSpPr>
          <p:cNvPr id="278" name="Google Shape;278;p51"/>
          <p:cNvSpPr/>
          <p:nvPr/>
        </p:nvSpPr>
        <p:spPr>
          <a:xfrm>
            <a:off x="3282050" y="1767775"/>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51"/>
          <p:cNvSpPr txBox="1"/>
          <p:nvPr/>
        </p:nvSpPr>
        <p:spPr>
          <a:xfrm>
            <a:off x="4250575" y="1767775"/>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280" name="Google Shape;280;p51"/>
          <p:cNvSpPr/>
          <p:nvPr/>
        </p:nvSpPr>
        <p:spPr>
          <a:xfrm>
            <a:off x="3282050" y="2209675"/>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51"/>
          <p:cNvSpPr txBox="1"/>
          <p:nvPr/>
        </p:nvSpPr>
        <p:spPr>
          <a:xfrm>
            <a:off x="4024275" y="2129850"/>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Chinese Mandarin B SL</a:t>
            </a:r>
            <a:endParaRPr sz="2400" b="1" i="0" u="none" strike="noStrike" cap="none">
              <a:solidFill>
                <a:schemeClr val="lt2"/>
              </a:solidFill>
              <a:latin typeface="Arial"/>
              <a:ea typeface="Arial"/>
              <a:cs typeface="Arial"/>
              <a:sym typeface="Arial"/>
            </a:endParaRPr>
          </a:p>
        </p:txBody>
      </p:sp>
      <p:sp>
        <p:nvSpPr>
          <p:cNvPr id="282" name="Google Shape;282;p51"/>
          <p:cNvSpPr/>
          <p:nvPr/>
        </p:nvSpPr>
        <p:spPr>
          <a:xfrm>
            <a:off x="3282050" y="2651575"/>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a:solidFill>
                  <a:schemeClr val="dk1"/>
                </a:solidFill>
              </a:rPr>
              <a:t>  </a:t>
            </a:r>
            <a:r>
              <a:rPr lang="en" sz="2100" b="1">
                <a:solidFill>
                  <a:schemeClr val="dk1"/>
                </a:solidFill>
              </a:rPr>
              <a:t>Global Politics SL</a:t>
            </a:r>
            <a:endParaRPr sz="2400" b="1">
              <a:solidFill>
                <a:schemeClr val="dk1"/>
              </a:solidFill>
            </a:endParaRPr>
          </a:p>
        </p:txBody>
      </p:sp>
      <p:sp>
        <p:nvSpPr>
          <p:cNvPr id="283" name="Google Shape;283;p51"/>
          <p:cNvSpPr txBox="1"/>
          <p:nvPr/>
        </p:nvSpPr>
        <p:spPr>
          <a:xfrm>
            <a:off x="0" y="4464125"/>
            <a:ext cx="3000000" cy="745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Environmental Systems - block class</a:t>
            </a:r>
            <a:endParaRPr sz="1400" b="0" i="0" u="none" strike="noStrike" cap="none">
              <a:solidFill>
                <a:schemeClr val="dk1"/>
              </a:solidFill>
              <a:latin typeface="Arial"/>
              <a:ea typeface="Arial"/>
              <a:cs typeface="Arial"/>
              <a:sym typeface="Arial"/>
            </a:endParaRPr>
          </a:p>
        </p:txBody>
      </p:sp>
      <p:pic>
        <p:nvPicPr>
          <p:cNvPr id="284" name="Google Shape;284;p51"/>
          <p:cNvPicPr preferRelativeResize="0"/>
          <p:nvPr/>
        </p:nvPicPr>
        <p:blipFill rotWithShape="1">
          <a:blip r:embed="rId4">
            <a:alphaModFix/>
          </a:blip>
          <a:srcRect/>
          <a:stretch/>
        </p:blipFill>
        <p:spPr>
          <a:xfrm>
            <a:off x="0" y="809563"/>
            <a:ext cx="2798401" cy="3731217"/>
          </a:xfrm>
          <a:prstGeom prst="rect">
            <a:avLst/>
          </a:prstGeom>
          <a:noFill/>
          <a:ln>
            <a:noFill/>
          </a:ln>
        </p:spPr>
      </p:pic>
      <p:sp>
        <p:nvSpPr>
          <p:cNvPr id="285" name="Google Shape;285;p51"/>
          <p:cNvSpPr txBox="1"/>
          <p:nvPr/>
        </p:nvSpPr>
        <p:spPr>
          <a:xfrm>
            <a:off x="0" y="0"/>
            <a:ext cx="2798400" cy="759900"/>
          </a:xfrm>
          <a:prstGeom prst="rect">
            <a:avLst/>
          </a:prstGeom>
          <a:solidFill>
            <a:srgbClr val="FFFF00"/>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GROUP 4:</a:t>
            </a: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 sz="2000" b="0" i="0" u="none" strike="noStrike" cap="none">
                <a:solidFill>
                  <a:schemeClr val="dk1"/>
                </a:solidFill>
                <a:latin typeface="Arial"/>
                <a:ea typeface="Arial"/>
                <a:cs typeface="Arial"/>
                <a:sym typeface="Arial"/>
              </a:rPr>
              <a:t>Science</a:t>
            </a: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51"/>
          <p:cNvSpPr/>
          <p:nvPr/>
        </p:nvSpPr>
        <p:spPr>
          <a:xfrm>
            <a:off x="3282050" y="3076675"/>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Design Tech SL</a:t>
            </a:r>
            <a:endParaRPr sz="2400" b="1" i="0" u="none" strike="noStrike" cap="none">
              <a:solidFill>
                <a:schemeClr val="dk1"/>
              </a:solidFill>
              <a:latin typeface="Arial"/>
              <a:ea typeface="Arial"/>
              <a:cs typeface="Arial"/>
              <a:sym typeface="Arial"/>
            </a:endParaRPr>
          </a:p>
        </p:txBody>
      </p:sp>
      <p:sp>
        <p:nvSpPr>
          <p:cNvPr id="287" name="Google Shape;287;p51"/>
          <p:cNvSpPr txBox="1"/>
          <p:nvPr/>
        </p:nvSpPr>
        <p:spPr>
          <a:xfrm>
            <a:off x="3563475" y="4258175"/>
            <a:ext cx="2324100" cy="3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52"/>
          <p:cNvPicPr preferRelativeResize="0"/>
          <p:nvPr/>
        </p:nvPicPr>
        <p:blipFill>
          <a:blip r:embed="rId3">
            <a:alphaModFix/>
          </a:blip>
          <a:stretch>
            <a:fillRect/>
          </a:stretch>
        </p:blipFill>
        <p:spPr>
          <a:xfrm>
            <a:off x="2686175" y="601300"/>
            <a:ext cx="6288476" cy="4004499"/>
          </a:xfrm>
          <a:prstGeom prst="rect">
            <a:avLst/>
          </a:prstGeom>
          <a:noFill/>
          <a:ln>
            <a:noFill/>
          </a:ln>
        </p:spPr>
      </p:pic>
      <p:sp>
        <p:nvSpPr>
          <p:cNvPr id="293" name="Google Shape;293;p52"/>
          <p:cNvSpPr/>
          <p:nvPr/>
        </p:nvSpPr>
        <p:spPr>
          <a:xfrm>
            <a:off x="3282050" y="1767775"/>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52"/>
          <p:cNvSpPr txBox="1"/>
          <p:nvPr/>
        </p:nvSpPr>
        <p:spPr>
          <a:xfrm>
            <a:off x="4250575" y="1767775"/>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295" name="Google Shape;295;p52"/>
          <p:cNvSpPr/>
          <p:nvPr/>
        </p:nvSpPr>
        <p:spPr>
          <a:xfrm>
            <a:off x="3282050" y="2209675"/>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52"/>
          <p:cNvSpPr txBox="1"/>
          <p:nvPr/>
        </p:nvSpPr>
        <p:spPr>
          <a:xfrm>
            <a:off x="4024275" y="2129850"/>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Chinese Mandarin B SL</a:t>
            </a:r>
            <a:endParaRPr sz="2400" b="1" i="0" u="none" strike="noStrike" cap="none">
              <a:solidFill>
                <a:schemeClr val="lt2"/>
              </a:solidFill>
              <a:latin typeface="Arial"/>
              <a:ea typeface="Arial"/>
              <a:cs typeface="Arial"/>
              <a:sym typeface="Arial"/>
            </a:endParaRPr>
          </a:p>
        </p:txBody>
      </p:sp>
      <p:sp>
        <p:nvSpPr>
          <p:cNvPr id="297" name="Google Shape;297;p52"/>
          <p:cNvSpPr/>
          <p:nvPr/>
        </p:nvSpPr>
        <p:spPr>
          <a:xfrm>
            <a:off x="3282050" y="2651575"/>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a:solidFill>
                  <a:schemeClr val="dk1"/>
                </a:solidFill>
              </a:rPr>
              <a:t>  </a:t>
            </a:r>
            <a:r>
              <a:rPr lang="en" sz="2100" b="1">
                <a:solidFill>
                  <a:schemeClr val="dk1"/>
                </a:solidFill>
              </a:rPr>
              <a:t>Global Politics SL</a:t>
            </a:r>
            <a:endParaRPr sz="2400" b="1">
              <a:solidFill>
                <a:schemeClr val="dk1"/>
              </a:solidFill>
            </a:endParaRPr>
          </a:p>
        </p:txBody>
      </p:sp>
      <p:sp>
        <p:nvSpPr>
          <p:cNvPr id="298" name="Google Shape;298;p52"/>
          <p:cNvSpPr txBox="1"/>
          <p:nvPr/>
        </p:nvSpPr>
        <p:spPr>
          <a:xfrm>
            <a:off x="0" y="3599025"/>
            <a:ext cx="3000000" cy="745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Math - review sequence</a:t>
            </a:r>
            <a:endParaRPr sz="1400" b="0" i="0" u="none" strike="noStrike" cap="none">
              <a:solidFill>
                <a:schemeClr val="dk1"/>
              </a:solidFill>
              <a:latin typeface="Arial"/>
              <a:ea typeface="Arial"/>
              <a:cs typeface="Arial"/>
              <a:sym typeface="Arial"/>
            </a:endParaRPr>
          </a:p>
        </p:txBody>
      </p:sp>
      <p:sp>
        <p:nvSpPr>
          <p:cNvPr id="299" name="Google Shape;299;p52"/>
          <p:cNvSpPr/>
          <p:nvPr/>
        </p:nvSpPr>
        <p:spPr>
          <a:xfrm>
            <a:off x="3282050" y="3076675"/>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Design Tech SL</a:t>
            </a:r>
            <a:endParaRPr sz="2400" b="1" i="0" u="none" strike="noStrike" cap="none">
              <a:solidFill>
                <a:schemeClr val="dk1"/>
              </a:solidFill>
              <a:latin typeface="Arial"/>
              <a:ea typeface="Arial"/>
              <a:cs typeface="Arial"/>
              <a:sym typeface="Arial"/>
            </a:endParaRPr>
          </a:p>
        </p:txBody>
      </p:sp>
      <p:sp>
        <p:nvSpPr>
          <p:cNvPr id="300" name="Google Shape;300;p52"/>
          <p:cNvSpPr/>
          <p:nvPr/>
        </p:nvSpPr>
        <p:spPr>
          <a:xfrm>
            <a:off x="3282050" y="3501775"/>
            <a:ext cx="5510100" cy="386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  Math: Analysis &amp; Approaches SL</a:t>
            </a:r>
            <a:endParaRPr sz="2400" b="1" i="0" u="none" strike="noStrike" cap="none">
              <a:solidFill>
                <a:schemeClr val="lt2"/>
              </a:solidFill>
              <a:latin typeface="Arial"/>
              <a:ea typeface="Arial"/>
              <a:cs typeface="Arial"/>
              <a:sym typeface="Arial"/>
            </a:endParaRPr>
          </a:p>
        </p:txBody>
      </p:sp>
      <p:sp>
        <p:nvSpPr>
          <p:cNvPr id="301" name="Google Shape;301;p52"/>
          <p:cNvSpPr txBox="1"/>
          <p:nvPr/>
        </p:nvSpPr>
        <p:spPr>
          <a:xfrm>
            <a:off x="3563475" y="4258175"/>
            <a:ext cx="2324100" cy="3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pic>
        <p:nvPicPr>
          <p:cNvPr id="302" name="Google Shape;302;p52"/>
          <p:cNvPicPr preferRelativeResize="0"/>
          <p:nvPr/>
        </p:nvPicPr>
        <p:blipFill>
          <a:blip r:embed="rId4">
            <a:alphaModFix/>
          </a:blip>
          <a:stretch>
            <a:fillRect/>
          </a:stretch>
        </p:blipFill>
        <p:spPr>
          <a:xfrm>
            <a:off x="51775" y="1042456"/>
            <a:ext cx="2712300" cy="2034217"/>
          </a:xfrm>
          <a:prstGeom prst="rect">
            <a:avLst/>
          </a:prstGeom>
          <a:noFill/>
          <a:ln>
            <a:noFill/>
          </a:ln>
        </p:spPr>
      </p:pic>
      <p:sp>
        <p:nvSpPr>
          <p:cNvPr id="303" name="Google Shape;303;p52"/>
          <p:cNvSpPr txBox="1"/>
          <p:nvPr/>
        </p:nvSpPr>
        <p:spPr>
          <a:xfrm>
            <a:off x="51775" y="475775"/>
            <a:ext cx="2712300" cy="902400"/>
          </a:xfrm>
          <a:prstGeom prst="rect">
            <a:avLst/>
          </a:prstGeom>
          <a:solidFill>
            <a:srgbClr val="9900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2"/>
                </a:solidFill>
                <a:latin typeface="Arial"/>
                <a:ea typeface="Arial"/>
                <a:cs typeface="Arial"/>
                <a:sym typeface="Arial"/>
              </a:rPr>
              <a:t>GROUP 5:</a:t>
            </a:r>
            <a:endParaRPr sz="2400" b="0"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2"/>
                </a:solidFill>
                <a:latin typeface="Arial"/>
                <a:ea typeface="Arial"/>
                <a:cs typeface="Arial"/>
                <a:sym typeface="Arial"/>
              </a:rPr>
              <a:t>Mathematics</a:t>
            </a:r>
            <a:endParaRPr sz="2400" b="0" i="0" u="none" strike="noStrike" cap="none">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2"/>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aphicFrame>
        <p:nvGraphicFramePr>
          <p:cNvPr id="308" name="Google Shape;308;p53"/>
          <p:cNvGraphicFramePr/>
          <p:nvPr/>
        </p:nvGraphicFramePr>
        <p:xfrm>
          <a:off x="338063" y="-12"/>
          <a:ext cx="8467850" cy="5143525"/>
        </p:xfrm>
        <a:graphic>
          <a:graphicData uri="http://schemas.openxmlformats.org/drawingml/2006/table">
            <a:tbl>
              <a:tblPr>
                <a:noFill/>
                <a:tableStyleId>{66BD4AC2-5CBE-4C3F-BFD5-5004F98917F5}</a:tableStyleId>
              </a:tblPr>
              <a:tblGrid>
                <a:gridCol w="2711350">
                  <a:extLst>
                    <a:ext uri="{9D8B030D-6E8A-4147-A177-3AD203B41FA5}">
                      <a16:colId xmlns:a16="http://schemas.microsoft.com/office/drawing/2014/main" val="20000"/>
                    </a:ext>
                  </a:extLst>
                </a:gridCol>
                <a:gridCol w="2914100">
                  <a:extLst>
                    <a:ext uri="{9D8B030D-6E8A-4147-A177-3AD203B41FA5}">
                      <a16:colId xmlns:a16="http://schemas.microsoft.com/office/drawing/2014/main" val="20001"/>
                    </a:ext>
                  </a:extLst>
                </a:gridCol>
                <a:gridCol w="2842400">
                  <a:extLst>
                    <a:ext uri="{9D8B030D-6E8A-4147-A177-3AD203B41FA5}">
                      <a16:colId xmlns:a16="http://schemas.microsoft.com/office/drawing/2014/main" val="20002"/>
                    </a:ext>
                  </a:extLst>
                </a:gridCol>
              </a:tblGrid>
              <a:tr h="361075">
                <a:tc>
                  <a:txBody>
                    <a:bodyPr/>
                    <a:lstStyle/>
                    <a:p>
                      <a:pPr marL="0" lvl="0" indent="0" algn="ctr" rtl="0">
                        <a:spcBef>
                          <a:spcPts val="0"/>
                        </a:spcBef>
                        <a:spcAft>
                          <a:spcPts val="0"/>
                        </a:spcAft>
                        <a:buNone/>
                      </a:pPr>
                      <a:r>
                        <a:rPr lang="en" sz="1000" b="1"/>
                        <a:t>10th grade</a:t>
                      </a:r>
                      <a:endParaRPr sz="1000" b="1"/>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b="1"/>
                        <a:t>IB 11th grade</a:t>
                      </a:r>
                      <a:endParaRPr sz="1000" b="1"/>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000" b="1"/>
                        <a:t>IB 12th grade</a:t>
                      </a:r>
                      <a:endParaRPr sz="1000" b="1"/>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B6D7A8"/>
                    </a:solidFill>
                  </a:tcPr>
                </a:tc>
                <a:extLst>
                  <a:ext uri="{0D108BD9-81ED-4DB2-BD59-A6C34878D82A}">
                    <a16:rowId xmlns:a16="http://schemas.microsoft.com/office/drawing/2014/main" val="10000"/>
                  </a:ext>
                </a:extLst>
              </a:tr>
              <a:tr h="330300">
                <a:tc>
                  <a:txBody>
                    <a:bodyPr/>
                    <a:lstStyle/>
                    <a:p>
                      <a:pPr marL="0" lvl="0" indent="0" algn="ctr" rtl="0">
                        <a:spcBef>
                          <a:spcPts val="0"/>
                        </a:spcBef>
                        <a:spcAft>
                          <a:spcPts val="0"/>
                        </a:spcAft>
                        <a:buNone/>
                      </a:pPr>
                      <a:r>
                        <a:rPr lang="en" sz="900"/>
                        <a:t>Algebra 2</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spcBef>
                          <a:spcPts val="0"/>
                        </a:spcBef>
                        <a:spcAft>
                          <a:spcPts val="0"/>
                        </a:spcAft>
                        <a:buNone/>
                      </a:pPr>
                      <a:r>
                        <a:rPr lang="en" sz="900">
                          <a:solidFill>
                            <a:srgbClr val="FF0000"/>
                          </a:solidFill>
                        </a:rPr>
                        <a:t>IB Math: Applications &amp; Interpretation SL Pt.1</a:t>
                      </a:r>
                      <a:r>
                        <a:rPr lang="en" sz="900">
                          <a:solidFill>
                            <a:schemeClr val="dk1"/>
                          </a:solidFill>
                        </a:rPr>
                        <a:t> </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900">
                          <a:solidFill>
                            <a:srgbClr val="FF0000"/>
                          </a:solidFill>
                        </a:rPr>
                        <a:t>IB Math: Applications &amp; Interpretation SL Pt.2</a:t>
                      </a:r>
                      <a:endParaRPr sz="900">
                        <a:solidFill>
                          <a:srgbClr val="FF0000"/>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tcPr>
                </a:tc>
                <a:extLst>
                  <a:ext uri="{0D108BD9-81ED-4DB2-BD59-A6C34878D82A}">
                    <a16:rowId xmlns:a16="http://schemas.microsoft.com/office/drawing/2014/main" val="10001"/>
                  </a:ext>
                </a:extLst>
              </a:tr>
              <a:tr h="463675">
                <a:tc rowSpan="2">
                  <a:txBody>
                    <a:bodyPr/>
                    <a:lstStyle/>
                    <a:p>
                      <a:pPr marL="0" lvl="0" indent="0" algn="ctr" rtl="0">
                        <a:spcBef>
                          <a:spcPts val="0"/>
                        </a:spcBef>
                        <a:spcAft>
                          <a:spcPts val="0"/>
                        </a:spcAft>
                        <a:buNone/>
                      </a:pPr>
                      <a:endParaRPr sz="900"/>
                    </a:p>
                    <a:p>
                      <a:pPr marL="0" lvl="0" indent="0" algn="ctr" rtl="0">
                        <a:spcBef>
                          <a:spcPts val="0"/>
                        </a:spcBef>
                        <a:spcAft>
                          <a:spcPts val="0"/>
                        </a:spcAft>
                        <a:buNone/>
                      </a:pPr>
                      <a:r>
                        <a:rPr lang="en" sz="900"/>
                        <a:t>Algebra 3 or Precalculus (Grade - A or B)</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900">
                          <a:solidFill>
                            <a:srgbClr val="FF0000"/>
                          </a:solidFill>
                        </a:rPr>
                        <a:t>IB Math: Applications &amp; Interpretation SL Pt.1</a:t>
                      </a:r>
                      <a:r>
                        <a:rPr lang="en" sz="900"/>
                        <a:t> </a:t>
                      </a:r>
                      <a:endParaRPr sz="900"/>
                    </a:p>
                    <a:p>
                      <a:pPr marL="0" lvl="0" indent="0" algn="ctr" rtl="0">
                        <a:spcBef>
                          <a:spcPts val="0"/>
                        </a:spcBef>
                        <a:spcAft>
                          <a:spcPts val="0"/>
                        </a:spcAft>
                        <a:buNone/>
                      </a:pPr>
                      <a:r>
                        <a:rPr lang="en" sz="900"/>
                        <a:t>Recommended</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900">
                          <a:solidFill>
                            <a:srgbClr val="FF0000"/>
                          </a:solidFill>
                        </a:rPr>
                        <a:t>IB Math: Applications &amp; Interpretation SL Pt.2</a:t>
                      </a:r>
                      <a:endParaRPr sz="900">
                        <a:solidFill>
                          <a:srgbClr val="FF0000"/>
                        </a:solidFill>
                      </a:endParaRPr>
                    </a:p>
                    <a:p>
                      <a:pPr marL="0" lvl="0" indent="0" algn="ctr" rtl="0">
                        <a:spcBef>
                          <a:spcPts val="0"/>
                        </a:spcBef>
                        <a:spcAft>
                          <a:spcPts val="0"/>
                        </a:spcAft>
                        <a:buNone/>
                      </a:pPr>
                      <a:r>
                        <a:rPr lang="en" sz="900">
                          <a:solidFill>
                            <a:schemeClr val="dk1"/>
                          </a:solidFill>
                        </a:rPr>
                        <a:t>Recommended</a:t>
                      </a:r>
                      <a:endParaRPr sz="900">
                        <a:solidFill>
                          <a:srgbClr val="FF0000"/>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FCE5CD"/>
                    </a:solidFill>
                  </a:tcPr>
                </a:tc>
                <a:extLst>
                  <a:ext uri="{0D108BD9-81ED-4DB2-BD59-A6C34878D82A}">
                    <a16:rowId xmlns:a16="http://schemas.microsoft.com/office/drawing/2014/main" val="10002"/>
                  </a:ext>
                </a:extLst>
              </a:tr>
              <a:tr h="330300">
                <a:tc vMerge="1">
                  <a:txBody>
                    <a:bodyPr/>
                    <a:lstStyle/>
                    <a:p>
                      <a:endParaRPr lang="en-US"/>
                    </a:p>
                  </a:txBody>
                  <a:tcPr/>
                </a:tc>
                <a:tc>
                  <a:txBody>
                    <a:bodyPr/>
                    <a:lstStyle/>
                    <a:p>
                      <a:pPr marL="0" lvl="0" indent="0" algn="ctr" rtl="0">
                        <a:spcBef>
                          <a:spcPts val="0"/>
                        </a:spcBef>
                        <a:spcAft>
                          <a:spcPts val="0"/>
                        </a:spcAft>
                        <a:buNone/>
                      </a:pPr>
                      <a:r>
                        <a:rPr lang="en" sz="900">
                          <a:solidFill>
                            <a:srgbClr val="FF0000"/>
                          </a:solidFill>
                        </a:rPr>
                        <a:t>IB Math: Applications &amp; Interpretation SL</a:t>
                      </a:r>
                      <a:endParaRPr sz="900">
                        <a:solidFill>
                          <a:srgbClr val="FF0000"/>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900">
                          <a:solidFill>
                            <a:schemeClr val="dk1"/>
                          </a:solidFill>
                        </a:rPr>
                        <a:t>Other Non-IB Math</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FCE5CD"/>
                    </a:solidFill>
                  </a:tcPr>
                </a:tc>
                <a:extLst>
                  <a:ext uri="{0D108BD9-81ED-4DB2-BD59-A6C34878D82A}">
                    <a16:rowId xmlns:a16="http://schemas.microsoft.com/office/drawing/2014/main" val="10003"/>
                  </a:ext>
                </a:extLst>
              </a:tr>
              <a:tr h="330300">
                <a:tc>
                  <a:txBody>
                    <a:bodyPr/>
                    <a:lstStyle/>
                    <a:p>
                      <a:pPr marL="0" lvl="0" indent="0" algn="ctr" rtl="0">
                        <a:spcBef>
                          <a:spcPts val="0"/>
                        </a:spcBef>
                        <a:spcAft>
                          <a:spcPts val="0"/>
                        </a:spcAft>
                        <a:buClr>
                          <a:schemeClr val="dk1"/>
                        </a:buClr>
                        <a:buSzPts val="1100"/>
                        <a:buFont typeface="Arial"/>
                        <a:buNone/>
                      </a:pPr>
                      <a:r>
                        <a:rPr lang="en" sz="900">
                          <a:solidFill>
                            <a:schemeClr val="dk1"/>
                          </a:solidFill>
                        </a:rPr>
                        <a:t>Algebra 3  or Precalculus (Grade  - low B,C or D)</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900">
                          <a:solidFill>
                            <a:srgbClr val="FF0000"/>
                          </a:solidFill>
                        </a:rPr>
                        <a:t>IB Math: Applications &amp; Interpretation SL Pt.1</a:t>
                      </a:r>
                      <a:r>
                        <a:rPr lang="en" sz="900"/>
                        <a:t> </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900">
                          <a:solidFill>
                            <a:srgbClr val="FF0000"/>
                          </a:solidFill>
                        </a:rPr>
                        <a:t>IB Math: Applications &amp; Interpretation SL Pt.2</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FCE5CD"/>
                    </a:solidFill>
                  </a:tcPr>
                </a:tc>
                <a:extLst>
                  <a:ext uri="{0D108BD9-81ED-4DB2-BD59-A6C34878D82A}">
                    <a16:rowId xmlns:a16="http://schemas.microsoft.com/office/drawing/2014/main" val="10004"/>
                  </a:ext>
                </a:extLst>
              </a:tr>
              <a:tr h="463675">
                <a:tc rowSpan="2">
                  <a:txBody>
                    <a:bodyPr/>
                    <a:lstStyle/>
                    <a:p>
                      <a:pPr marL="0" lvl="0" indent="0" algn="ctr" rtl="0">
                        <a:spcBef>
                          <a:spcPts val="0"/>
                        </a:spcBef>
                        <a:spcAft>
                          <a:spcPts val="0"/>
                        </a:spcAft>
                        <a:buNone/>
                      </a:pPr>
                      <a:endParaRPr sz="900">
                        <a:solidFill>
                          <a:schemeClr val="dk1"/>
                        </a:solidFill>
                      </a:endParaRPr>
                    </a:p>
                    <a:p>
                      <a:pPr marL="0" lvl="0" indent="0" algn="ctr" rtl="0">
                        <a:spcBef>
                          <a:spcPts val="0"/>
                        </a:spcBef>
                        <a:spcAft>
                          <a:spcPts val="0"/>
                        </a:spcAft>
                        <a:buNone/>
                      </a:pPr>
                      <a:r>
                        <a:rPr lang="en" sz="900">
                          <a:solidFill>
                            <a:schemeClr val="dk1"/>
                          </a:solidFill>
                        </a:rPr>
                        <a:t>Pre-calculus Dual Enrollment </a:t>
                      </a:r>
                      <a:endParaRPr sz="900">
                        <a:solidFill>
                          <a:schemeClr val="dk1"/>
                        </a:solidFill>
                      </a:endParaRPr>
                    </a:p>
                    <a:p>
                      <a:pPr marL="0" lvl="0" indent="0" algn="ctr" rtl="0">
                        <a:spcBef>
                          <a:spcPts val="0"/>
                        </a:spcBef>
                        <a:spcAft>
                          <a:spcPts val="0"/>
                        </a:spcAft>
                        <a:buNone/>
                      </a:pPr>
                      <a:r>
                        <a:rPr lang="en" sz="900">
                          <a:solidFill>
                            <a:schemeClr val="dk1"/>
                          </a:solidFill>
                        </a:rPr>
                        <a:t>(Grade - A or B)</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900">
                          <a:solidFill>
                            <a:srgbClr val="38761D"/>
                          </a:solidFill>
                        </a:rPr>
                        <a:t>IB Math: Analysis &amp; Approaches SL Pt. 1 </a:t>
                      </a:r>
                      <a:endParaRPr sz="900">
                        <a:solidFill>
                          <a:srgbClr val="38761D"/>
                        </a:solidFill>
                      </a:endParaRPr>
                    </a:p>
                    <a:p>
                      <a:pPr marL="0" lvl="0" indent="0" algn="ctr" rtl="0">
                        <a:spcBef>
                          <a:spcPts val="0"/>
                        </a:spcBef>
                        <a:spcAft>
                          <a:spcPts val="0"/>
                        </a:spcAft>
                        <a:buNone/>
                      </a:pPr>
                      <a:r>
                        <a:rPr lang="en" sz="900"/>
                        <a:t>(</a:t>
                      </a:r>
                      <a:r>
                        <a:rPr lang="en" sz="900">
                          <a:solidFill>
                            <a:schemeClr val="dk1"/>
                          </a:solidFill>
                        </a:rPr>
                        <a:t>Intensified PreCalc)</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Clr>
                          <a:schemeClr val="dk1"/>
                        </a:buClr>
                        <a:buSzPts val="1100"/>
                        <a:buFont typeface="Arial"/>
                        <a:buNone/>
                      </a:pPr>
                      <a:r>
                        <a:rPr lang="en" sz="900">
                          <a:solidFill>
                            <a:srgbClr val="38761D"/>
                          </a:solidFill>
                        </a:rPr>
                        <a:t>IB Math: Analysis &amp; Approaches SL Pt. 2</a:t>
                      </a:r>
                      <a:endParaRPr sz="900">
                        <a:solidFill>
                          <a:srgbClr val="38761D"/>
                        </a:solidFill>
                      </a:endParaRPr>
                    </a:p>
                    <a:p>
                      <a:pPr marL="0" lvl="0" indent="0" algn="ctr" rtl="0">
                        <a:spcBef>
                          <a:spcPts val="0"/>
                        </a:spcBef>
                        <a:spcAft>
                          <a:spcPts val="0"/>
                        </a:spcAft>
                        <a:buClr>
                          <a:schemeClr val="dk1"/>
                        </a:buClr>
                        <a:buSzPts val="1100"/>
                        <a:buFont typeface="Arial"/>
                        <a:buNone/>
                      </a:pPr>
                      <a:r>
                        <a:rPr lang="en" sz="900">
                          <a:solidFill>
                            <a:schemeClr val="dk1"/>
                          </a:solidFill>
                        </a:rPr>
                        <a:t>(AP Calculus AB  </a:t>
                      </a:r>
                      <a:r>
                        <a:rPr lang="en" sz="900" b="1">
                          <a:solidFill>
                            <a:schemeClr val="dk1"/>
                          </a:solidFill>
                        </a:rPr>
                        <a:t>OR  </a:t>
                      </a:r>
                      <a:r>
                        <a:rPr lang="en" sz="900">
                          <a:solidFill>
                            <a:schemeClr val="dk1"/>
                          </a:solidFill>
                        </a:rPr>
                        <a:t>AP Calculus BC)</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C9DAF8"/>
                    </a:solidFill>
                  </a:tcPr>
                </a:tc>
                <a:extLst>
                  <a:ext uri="{0D108BD9-81ED-4DB2-BD59-A6C34878D82A}">
                    <a16:rowId xmlns:a16="http://schemas.microsoft.com/office/drawing/2014/main" val="10005"/>
                  </a:ext>
                </a:extLst>
              </a:tr>
              <a:tr h="348900">
                <a:tc vMerge="1">
                  <a:txBody>
                    <a:bodyPr/>
                    <a:lstStyle/>
                    <a:p>
                      <a:endParaRPr lang="en-US"/>
                    </a:p>
                  </a:txBody>
                  <a:tcPr/>
                </a:tc>
                <a:tc>
                  <a:txBody>
                    <a:bodyPr/>
                    <a:lstStyle/>
                    <a:p>
                      <a:pPr marL="0" lvl="0" indent="0" algn="ctr" rtl="0">
                        <a:spcBef>
                          <a:spcPts val="0"/>
                        </a:spcBef>
                        <a:spcAft>
                          <a:spcPts val="0"/>
                        </a:spcAft>
                        <a:buNone/>
                      </a:pPr>
                      <a:r>
                        <a:rPr lang="en" sz="900">
                          <a:solidFill>
                            <a:srgbClr val="FF0000"/>
                          </a:solidFill>
                        </a:rPr>
                        <a:t>IB Math: Applications &amp; Interpretation SL Pt.1</a:t>
                      </a:r>
                      <a:r>
                        <a:rPr lang="en" sz="900"/>
                        <a:t> </a:t>
                      </a:r>
                      <a:endParaRPr sz="900">
                        <a:solidFill>
                          <a:srgbClr val="38761D"/>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900">
                          <a:solidFill>
                            <a:srgbClr val="FF0000"/>
                          </a:solidFill>
                        </a:rPr>
                        <a:t>IB Math: Applications &amp; Interpretation SL Pt.2</a:t>
                      </a:r>
                      <a:endParaRPr sz="900">
                        <a:solidFill>
                          <a:srgbClr val="38761D"/>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C9DAF8"/>
                    </a:solidFill>
                  </a:tcPr>
                </a:tc>
                <a:extLst>
                  <a:ext uri="{0D108BD9-81ED-4DB2-BD59-A6C34878D82A}">
                    <a16:rowId xmlns:a16="http://schemas.microsoft.com/office/drawing/2014/main" val="10006"/>
                  </a:ext>
                </a:extLst>
              </a:tr>
              <a:tr h="463675">
                <a:tc>
                  <a:txBody>
                    <a:bodyPr/>
                    <a:lstStyle/>
                    <a:p>
                      <a:pPr marL="0" lvl="0" indent="0" algn="ctr" rtl="0">
                        <a:spcBef>
                          <a:spcPts val="0"/>
                        </a:spcBef>
                        <a:spcAft>
                          <a:spcPts val="0"/>
                        </a:spcAft>
                        <a:buNone/>
                      </a:pPr>
                      <a:r>
                        <a:rPr lang="en" sz="900">
                          <a:solidFill>
                            <a:schemeClr val="dk1"/>
                          </a:solidFill>
                        </a:rPr>
                        <a:t>Pre-calculus Dual Enrollment </a:t>
                      </a:r>
                      <a:endParaRPr sz="900">
                        <a:solidFill>
                          <a:schemeClr val="dk1"/>
                        </a:solidFill>
                      </a:endParaRPr>
                    </a:p>
                    <a:p>
                      <a:pPr marL="0" lvl="0" indent="0" algn="ctr" rtl="0">
                        <a:spcBef>
                          <a:spcPts val="0"/>
                        </a:spcBef>
                        <a:spcAft>
                          <a:spcPts val="0"/>
                        </a:spcAft>
                        <a:buNone/>
                      </a:pPr>
                      <a:r>
                        <a:rPr lang="en" sz="900">
                          <a:solidFill>
                            <a:schemeClr val="dk1"/>
                          </a:solidFill>
                        </a:rPr>
                        <a:t>(Grade  - low B,C or D)</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900">
                          <a:solidFill>
                            <a:srgbClr val="FF0000"/>
                          </a:solidFill>
                        </a:rPr>
                        <a:t>IB Math: Applications &amp; Interpretation SL Pt.1</a:t>
                      </a:r>
                      <a:r>
                        <a:rPr lang="en" sz="900"/>
                        <a:t> </a:t>
                      </a:r>
                      <a:endParaRPr sz="900">
                        <a:solidFill>
                          <a:srgbClr val="38761D"/>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C9DAF8"/>
                    </a:solidFill>
                  </a:tcPr>
                </a:tc>
                <a:tc>
                  <a:txBody>
                    <a:bodyPr/>
                    <a:lstStyle/>
                    <a:p>
                      <a:pPr marL="0" lvl="0" indent="0" algn="ctr" rtl="0">
                        <a:spcBef>
                          <a:spcPts val="0"/>
                        </a:spcBef>
                        <a:spcAft>
                          <a:spcPts val="0"/>
                        </a:spcAft>
                        <a:buNone/>
                      </a:pPr>
                      <a:r>
                        <a:rPr lang="en" sz="900">
                          <a:solidFill>
                            <a:srgbClr val="FF0000"/>
                          </a:solidFill>
                        </a:rPr>
                        <a:t>IB Math: Applications &amp; Interpretation SL Pt.2</a:t>
                      </a:r>
                      <a:endParaRPr sz="900">
                        <a:solidFill>
                          <a:srgbClr val="38761D"/>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C9DAF8"/>
                    </a:solidFill>
                  </a:tcPr>
                </a:tc>
                <a:extLst>
                  <a:ext uri="{0D108BD9-81ED-4DB2-BD59-A6C34878D82A}">
                    <a16:rowId xmlns:a16="http://schemas.microsoft.com/office/drawing/2014/main" val="10007"/>
                  </a:ext>
                </a:extLst>
              </a:tr>
              <a:tr h="463675">
                <a:tc>
                  <a:txBody>
                    <a:bodyPr/>
                    <a:lstStyle/>
                    <a:p>
                      <a:pPr marL="0" lvl="0" indent="0" algn="ctr" rtl="0">
                        <a:spcBef>
                          <a:spcPts val="0"/>
                        </a:spcBef>
                        <a:spcAft>
                          <a:spcPts val="0"/>
                        </a:spcAft>
                        <a:buNone/>
                      </a:pPr>
                      <a:r>
                        <a:rPr lang="en" sz="900"/>
                        <a:t>Algebra 2 Intensified </a:t>
                      </a:r>
                      <a:endParaRPr sz="900"/>
                    </a:p>
                    <a:p>
                      <a:pPr marL="0" lvl="0" indent="0" algn="ctr" rtl="0">
                        <a:spcBef>
                          <a:spcPts val="0"/>
                        </a:spcBef>
                        <a:spcAft>
                          <a:spcPts val="0"/>
                        </a:spcAft>
                        <a:buNone/>
                      </a:pPr>
                      <a:r>
                        <a:rPr lang="en" sz="900"/>
                        <a:t>(Grade A or B </a:t>
                      </a:r>
                      <a:r>
                        <a:rPr lang="en" sz="900" b="1"/>
                        <a:t>AND </a:t>
                      </a:r>
                      <a:r>
                        <a:rPr lang="en" sz="900"/>
                        <a:t>teacher rec)</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900">
                          <a:solidFill>
                            <a:srgbClr val="38761D"/>
                          </a:solidFill>
                        </a:rPr>
                        <a:t>IB Math Analysis &amp; Approaches SL Pt. 1</a:t>
                      </a:r>
                      <a:r>
                        <a:rPr lang="en" sz="900"/>
                        <a:t> </a:t>
                      </a:r>
                      <a:endParaRPr sz="900"/>
                    </a:p>
                    <a:p>
                      <a:pPr marL="0" lvl="0" indent="0" algn="ctr" rtl="0">
                        <a:spcBef>
                          <a:spcPts val="0"/>
                        </a:spcBef>
                        <a:spcAft>
                          <a:spcPts val="0"/>
                        </a:spcAft>
                        <a:buNone/>
                      </a:pPr>
                      <a:r>
                        <a:rPr lang="en" sz="900"/>
                        <a:t>(</a:t>
                      </a:r>
                      <a:r>
                        <a:rPr lang="en" sz="900">
                          <a:solidFill>
                            <a:schemeClr val="dk1"/>
                          </a:solidFill>
                        </a:rPr>
                        <a:t>Intensified PreCalc)</a:t>
                      </a:r>
                      <a:endParaRPr sz="900">
                        <a:solidFill>
                          <a:srgbClr val="FF0000"/>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Clr>
                          <a:schemeClr val="dk1"/>
                        </a:buClr>
                        <a:buSzPts val="1100"/>
                        <a:buFont typeface="Arial"/>
                        <a:buNone/>
                      </a:pPr>
                      <a:r>
                        <a:rPr lang="en" sz="900">
                          <a:solidFill>
                            <a:srgbClr val="38761D"/>
                          </a:solidFill>
                        </a:rPr>
                        <a:t>IB Math: Analysis &amp; Approaches  SL Pt. 2</a:t>
                      </a:r>
                      <a:endParaRPr sz="900">
                        <a:solidFill>
                          <a:srgbClr val="38761D"/>
                        </a:solidFill>
                      </a:endParaRPr>
                    </a:p>
                    <a:p>
                      <a:pPr marL="0" lvl="0" indent="0" algn="ctr" rtl="0">
                        <a:spcBef>
                          <a:spcPts val="0"/>
                        </a:spcBef>
                        <a:spcAft>
                          <a:spcPts val="0"/>
                        </a:spcAft>
                        <a:buClr>
                          <a:schemeClr val="dk1"/>
                        </a:buClr>
                        <a:buSzPts val="1100"/>
                        <a:buFont typeface="Arial"/>
                        <a:buNone/>
                      </a:pPr>
                      <a:r>
                        <a:rPr lang="en" sz="900">
                          <a:solidFill>
                            <a:schemeClr val="dk1"/>
                          </a:solidFill>
                        </a:rPr>
                        <a:t>(AP Calculus AB  </a:t>
                      </a:r>
                      <a:r>
                        <a:rPr lang="en" sz="900" b="1">
                          <a:solidFill>
                            <a:schemeClr val="dk1"/>
                          </a:solidFill>
                        </a:rPr>
                        <a:t>OR  </a:t>
                      </a:r>
                      <a:r>
                        <a:rPr lang="en" sz="900">
                          <a:solidFill>
                            <a:schemeClr val="dk1"/>
                          </a:solidFill>
                        </a:rPr>
                        <a:t>AP Calculus BC)</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D9D2E9"/>
                    </a:solidFill>
                  </a:tcPr>
                </a:tc>
                <a:extLst>
                  <a:ext uri="{0D108BD9-81ED-4DB2-BD59-A6C34878D82A}">
                    <a16:rowId xmlns:a16="http://schemas.microsoft.com/office/drawing/2014/main" val="10008"/>
                  </a:ext>
                </a:extLst>
              </a:tr>
              <a:tr h="330300">
                <a:tc>
                  <a:txBody>
                    <a:bodyPr/>
                    <a:lstStyle/>
                    <a:p>
                      <a:pPr marL="0" lvl="0" indent="0" algn="ctr" rtl="0">
                        <a:spcBef>
                          <a:spcPts val="0"/>
                        </a:spcBef>
                        <a:spcAft>
                          <a:spcPts val="0"/>
                        </a:spcAft>
                        <a:buClr>
                          <a:schemeClr val="dk1"/>
                        </a:buClr>
                        <a:buSzPts val="1100"/>
                        <a:buFont typeface="Arial"/>
                        <a:buNone/>
                      </a:pPr>
                      <a:r>
                        <a:rPr lang="en" sz="900">
                          <a:solidFill>
                            <a:schemeClr val="dk1"/>
                          </a:solidFill>
                        </a:rPr>
                        <a:t>Algebra 2 Intensified   (Grade  - low B,C or D)</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sz="900">
                          <a:solidFill>
                            <a:srgbClr val="FF0000"/>
                          </a:solidFill>
                        </a:rPr>
                        <a:t>IB Math: Applications &amp; Interpretation SL Pt.1</a:t>
                      </a:r>
                      <a:r>
                        <a:rPr lang="en" sz="900">
                          <a:solidFill>
                            <a:schemeClr val="dk1"/>
                          </a:solidFill>
                        </a:rPr>
                        <a:t> </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Clr>
                          <a:schemeClr val="dk1"/>
                        </a:buClr>
                        <a:buSzPts val="1100"/>
                        <a:buFont typeface="Arial"/>
                        <a:buNone/>
                      </a:pPr>
                      <a:r>
                        <a:rPr lang="en" sz="900">
                          <a:solidFill>
                            <a:srgbClr val="FF0000"/>
                          </a:solidFill>
                        </a:rPr>
                        <a:t>IB Math: Applications &amp; Interpretation SL Pt.2</a:t>
                      </a:r>
                      <a:endParaRPr sz="900">
                        <a:solidFill>
                          <a:srgbClr val="FF0000"/>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D9D2E9"/>
                    </a:solidFill>
                  </a:tcPr>
                </a:tc>
                <a:extLst>
                  <a:ext uri="{0D108BD9-81ED-4DB2-BD59-A6C34878D82A}">
                    <a16:rowId xmlns:a16="http://schemas.microsoft.com/office/drawing/2014/main" val="10009"/>
                  </a:ext>
                </a:extLst>
              </a:tr>
              <a:tr h="463675">
                <a:tc>
                  <a:txBody>
                    <a:bodyPr/>
                    <a:lstStyle/>
                    <a:p>
                      <a:pPr marL="0" lvl="0" indent="0" algn="ctr" rtl="0">
                        <a:spcBef>
                          <a:spcPts val="0"/>
                        </a:spcBef>
                        <a:spcAft>
                          <a:spcPts val="0"/>
                        </a:spcAft>
                        <a:buNone/>
                      </a:pPr>
                      <a:r>
                        <a:rPr lang="en" sz="900">
                          <a:solidFill>
                            <a:srgbClr val="38761D"/>
                          </a:solidFill>
                        </a:rPr>
                        <a:t>IB Math Analysis &amp; Approaches SL Pt. 1</a:t>
                      </a:r>
                      <a:r>
                        <a:rPr lang="en" sz="900">
                          <a:solidFill>
                            <a:schemeClr val="dk1"/>
                          </a:solidFill>
                        </a:rPr>
                        <a:t> </a:t>
                      </a:r>
                      <a:endParaRPr sz="900">
                        <a:solidFill>
                          <a:schemeClr val="dk1"/>
                        </a:solidFill>
                      </a:endParaRPr>
                    </a:p>
                    <a:p>
                      <a:pPr marL="0" lvl="0" indent="0" algn="ctr" rtl="0">
                        <a:spcBef>
                          <a:spcPts val="0"/>
                        </a:spcBef>
                        <a:spcAft>
                          <a:spcPts val="0"/>
                        </a:spcAft>
                        <a:buNone/>
                      </a:pPr>
                      <a:r>
                        <a:rPr lang="en" sz="900">
                          <a:solidFill>
                            <a:schemeClr val="dk1"/>
                          </a:solidFill>
                        </a:rPr>
                        <a:t>(Int. PreCalc)</a:t>
                      </a:r>
                      <a:r>
                        <a:rPr lang="en" sz="900"/>
                        <a:t> -  </a:t>
                      </a:r>
                      <a:r>
                        <a:rPr lang="en" sz="900">
                          <a:solidFill>
                            <a:schemeClr val="dk1"/>
                          </a:solidFill>
                        </a:rPr>
                        <a:t>(Grade A or B </a:t>
                      </a:r>
                      <a:r>
                        <a:rPr lang="en" sz="900" b="1">
                          <a:solidFill>
                            <a:schemeClr val="dk1"/>
                          </a:solidFill>
                        </a:rPr>
                        <a:t>AND </a:t>
                      </a:r>
                      <a:r>
                        <a:rPr lang="en" sz="900">
                          <a:solidFill>
                            <a:schemeClr val="dk1"/>
                          </a:solidFill>
                        </a:rPr>
                        <a:t>teacher rec)</a:t>
                      </a:r>
                      <a:endParaRPr sz="900">
                        <a:solidFill>
                          <a:srgbClr val="38761D"/>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900">
                          <a:solidFill>
                            <a:srgbClr val="38761D"/>
                          </a:solidFill>
                        </a:rPr>
                        <a:t>IB Math: Analysis &amp; Approaches SL Pt. 2 </a:t>
                      </a:r>
                      <a:r>
                        <a:rPr lang="en" sz="900">
                          <a:solidFill>
                            <a:srgbClr val="6AA84F"/>
                          </a:solidFill>
                        </a:rPr>
                        <a:t>/</a:t>
                      </a:r>
                      <a:r>
                        <a:rPr lang="en" sz="900">
                          <a:solidFill>
                            <a:srgbClr val="9900FF"/>
                          </a:solidFill>
                        </a:rPr>
                        <a:t> </a:t>
                      </a:r>
                      <a:endParaRPr sz="900">
                        <a:solidFill>
                          <a:srgbClr val="9900FF"/>
                        </a:solidFill>
                      </a:endParaRPr>
                    </a:p>
                    <a:p>
                      <a:pPr marL="0" lvl="0" indent="0" algn="ctr" rtl="0">
                        <a:spcBef>
                          <a:spcPts val="0"/>
                        </a:spcBef>
                        <a:spcAft>
                          <a:spcPts val="0"/>
                        </a:spcAft>
                        <a:buNone/>
                      </a:pPr>
                      <a:r>
                        <a:rPr lang="en" sz="900">
                          <a:solidFill>
                            <a:srgbClr val="9900FF"/>
                          </a:solidFill>
                        </a:rPr>
                        <a:t>IB Maths HL Pt. 1  -  </a:t>
                      </a:r>
                      <a:r>
                        <a:rPr lang="en" sz="900">
                          <a:solidFill>
                            <a:schemeClr val="dk1"/>
                          </a:solidFill>
                        </a:rPr>
                        <a:t>(AP Calculus BC) </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900">
                          <a:solidFill>
                            <a:srgbClr val="9900FF"/>
                          </a:solidFill>
                        </a:rPr>
                        <a:t>IB Maths HL Pt. 2</a:t>
                      </a:r>
                      <a:r>
                        <a:rPr lang="en" sz="900"/>
                        <a:t>  </a:t>
                      </a:r>
                      <a:r>
                        <a:rPr lang="en" sz="900" b="1"/>
                        <a:t>OR</a:t>
                      </a:r>
                      <a:r>
                        <a:rPr lang="en" sz="900"/>
                        <a:t>  Multivariable Calculus</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EAD1DC"/>
                    </a:solidFill>
                  </a:tcPr>
                </a:tc>
                <a:extLst>
                  <a:ext uri="{0D108BD9-81ED-4DB2-BD59-A6C34878D82A}">
                    <a16:rowId xmlns:a16="http://schemas.microsoft.com/office/drawing/2014/main" val="10010"/>
                  </a:ext>
                </a:extLst>
              </a:tr>
              <a:tr h="463675">
                <a:tc>
                  <a:txBody>
                    <a:bodyPr/>
                    <a:lstStyle/>
                    <a:p>
                      <a:pPr marL="0" lvl="0" indent="0" algn="ctr" rtl="0">
                        <a:spcBef>
                          <a:spcPts val="0"/>
                        </a:spcBef>
                        <a:spcAft>
                          <a:spcPts val="0"/>
                        </a:spcAft>
                        <a:buClr>
                          <a:schemeClr val="dk1"/>
                        </a:buClr>
                        <a:buSzPts val="1100"/>
                        <a:buFont typeface="Arial"/>
                        <a:buNone/>
                      </a:pPr>
                      <a:r>
                        <a:rPr lang="en" sz="900">
                          <a:solidFill>
                            <a:srgbClr val="38761D"/>
                          </a:solidFill>
                        </a:rPr>
                        <a:t>IB Math Analysis &amp; Approaches SL Pt. 1</a:t>
                      </a:r>
                      <a:r>
                        <a:rPr lang="en" sz="900">
                          <a:solidFill>
                            <a:schemeClr val="dk1"/>
                          </a:solidFill>
                        </a:rPr>
                        <a:t> (Intensified PreCalc)  - (Grade - low B, C or D)</a:t>
                      </a:r>
                      <a:endParaRPr sz="900">
                        <a:solidFill>
                          <a:srgbClr val="38761D"/>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Clr>
                          <a:schemeClr val="dk1"/>
                        </a:buClr>
                        <a:buSzPts val="1100"/>
                        <a:buFont typeface="Arial"/>
                        <a:buNone/>
                      </a:pPr>
                      <a:r>
                        <a:rPr lang="en" sz="900">
                          <a:solidFill>
                            <a:srgbClr val="38761D"/>
                          </a:solidFill>
                        </a:rPr>
                        <a:t>IB Math: Analysis &amp; Approaches SL Pt. 2</a:t>
                      </a:r>
                      <a:endParaRPr sz="900">
                        <a:solidFill>
                          <a:srgbClr val="38761D"/>
                        </a:solidFill>
                      </a:endParaRPr>
                    </a:p>
                    <a:p>
                      <a:pPr marL="0" lvl="0" indent="0" algn="ctr" rtl="0">
                        <a:spcBef>
                          <a:spcPts val="0"/>
                        </a:spcBef>
                        <a:spcAft>
                          <a:spcPts val="0"/>
                        </a:spcAft>
                        <a:buClr>
                          <a:schemeClr val="dk1"/>
                        </a:buClr>
                        <a:buSzPts val="1100"/>
                        <a:buFont typeface="Arial"/>
                        <a:buNone/>
                      </a:pPr>
                      <a:r>
                        <a:rPr lang="en" sz="900">
                          <a:solidFill>
                            <a:schemeClr val="dk1"/>
                          </a:solidFill>
                        </a:rPr>
                        <a:t>(AP Calculus AB)</a:t>
                      </a:r>
                      <a:endParaRPr sz="900">
                        <a:solidFill>
                          <a:schemeClr val="dk1"/>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sz="900"/>
                        <a:t>AP Calculus BC  </a:t>
                      </a:r>
                      <a:r>
                        <a:rPr lang="en" sz="900" b="1"/>
                        <a:t>OR</a:t>
                      </a:r>
                      <a:r>
                        <a:rPr lang="en" sz="900"/>
                        <a:t>  AP Statistics</a:t>
                      </a:r>
                      <a:endParaRPr sz="900">
                        <a:solidFill>
                          <a:srgbClr val="9900FF"/>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EAD1DC"/>
                    </a:solidFill>
                  </a:tcPr>
                </a:tc>
                <a:extLst>
                  <a:ext uri="{0D108BD9-81ED-4DB2-BD59-A6C34878D82A}">
                    <a16:rowId xmlns:a16="http://schemas.microsoft.com/office/drawing/2014/main" val="10011"/>
                  </a:ext>
                </a:extLst>
              </a:tr>
              <a:tr h="330300">
                <a:tc>
                  <a:txBody>
                    <a:bodyPr/>
                    <a:lstStyle/>
                    <a:p>
                      <a:pPr marL="0" lvl="0" indent="0" algn="ctr" rtl="0">
                        <a:spcBef>
                          <a:spcPts val="0"/>
                        </a:spcBef>
                        <a:spcAft>
                          <a:spcPts val="0"/>
                        </a:spcAft>
                        <a:buClr>
                          <a:schemeClr val="dk1"/>
                        </a:buClr>
                        <a:buSzPts val="1100"/>
                        <a:buFont typeface="Arial"/>
                        <a:buNone/>
                      </a:pPr>
                      <a:r>
                        <a:rPr lang="en" sz="900">
                          <a:solidFill>
                            <a:srgbClr val="38761D"/>
                          </a:solidFill>
                        </a:rPr>
                        <a:t>IB Math A&amp;A SL Pt. 2 </a:t>
                      </a:r>
                      <a:r>
                        <a:rPr lang="en" sz="900">
                          <a:solidFill>
                            <a:schemeClr val="dk1"/>
                          </a:solidFill>
                        </a:rPr>
                        <a:t> (AP Calculus AB)</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900">
                          <a:solidFill>
                            <a:srgbClr val="9900FF"/>
                          </a:solidFill>
                        </a:rPr>
                        <a:t>IB Maths HL Pt. 1  -  </a:t>
                      </a:r>
                      <a:r>
                        <a:rPr lang="en" sz="900"/>
                        <a:t>(AP Calculus BC)</a:t>
                      </a:r>
                      <a:endParaRPr sz="900"/>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900">
                          <a:solidFill>
                            <a:srgbClr val="9900FF"/>
                          </a:solidFill>
                        </a:rPr>
                        <a:t>IB Maths HL Pt. 2</a:t>
                      </a:r>
                      <a:endParaRPr sz="900">
                        <a:solidFill>
                          <a:srgbClr val="9900FF"/>
                        </a:solidFill>
                      </a:endParaRPr>
                    </a:p>
                  </a:txBody>
                  <a:tcPr marL="91425" marR="91425" marT="91425" marB="91425">
                    <a:lnL w="9525" cap="flat" cmpd="sng">
                      <a:solidFill>
                        <a:srgbClr val="274E13"/>
                      </a:solidFill>
                      <a:prstDash val="solid"/>
                      <a:round/>
                      <a:headEnd type="none" w="sm" len="sm"/>
                      <a:tailEnd type="none" w="sm" len="sm"/>
                    </a:lnL>
                    <a:lnR w="9525" cap="flat" cmpd="sng">
                      <a:solidFill>
                        <a:srgbClr val="274E13"/>
                      </a:solidFill>
                      <a:prstDash val="solid"/>
                      <a:round/>
                      <a:headEnd type="none" w="sm" len="sm"/>
                      <a:tailEnd type="none" w="sm" len="sm"/>
                    </a:lnR>
                    <a:lnT w="9525" cap="flat" cmpd="sng">
                      <a:solidFill>
                        <a:srgbClr val="274E13"/>
                      </a:solidFill>
                      <a:prstDash val="solid"/>
                      <a:round/>
                      <a:headEnd type="none" w="sm" len="sm"/>
                      <a:tailEnd type="none" w="sm" len="sm"/>
                    </a:lnT>
                    <a:lnB w="9525" cap="flat" cmpd="sng">
                      <a:solidFill>
                        <a:srgbClr val="274E13"/>
                      </a:solidFill>
                      <a:prstDash val="solid"/>
                      <a:round/>
                      <a:headEnd type="none" w="sm" len="sm"/>
                      <a:tailEnd type="none" w="sm" len="sm"/>
                    </a:lnB>
                    <a:solidFill>
                      <a:srgbClr val="D9EAD3"/>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54"/>
          <p:cNvPicPr preferRelativeResize="0"/>
          <p:nvPr/>
        </p:nvPicPr>
        <p:blipFill>
          <a:blip r:embed="rId3">
            <a:alphaModFix/>
          </a:blip>
          <a:stretch>
            <a:fillRect/>
          </a:stretch>
        </p:blipFill>
        <p:spPr>
          <a:xfrm>
            <a:off x="2686175" y="601300"/>
            <a:ext cx="6288476" cy="4173099"/>
          </a:xfrm>
          <a:prstGeom prst="rect">
            <a:avLst/>
          </a:prstGeom>
          <a:noFill/>
          <a:ln>
            <a:noFill/>
          </a:ln>
        </p:spPr>
      </p:pic>
      <p:sp>
        <p:nvSpPr>
          <p:cNvPr id="314" name="Google Shape;314;p54"/>
          <p:cNvSpPr/>
          <p:nvPr/>
        </p:nvSpPr>
        <p:spPr>
          <a:xfrm>
            <a:off x="3282050" y="1767775"/>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54"/>
          <p:cNvSpPr txBox="1"/>
          <p:nvPr/>
        </p:nvSpPr>
        <p:spPr>
          <a:xfrm>
            <a:off x="4250575" y="1767775"/>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316" name="Google Shape;316;p54"/>
          <p:cNvSpPr/>
          <p:nvPr/>
        </p:nvSpPr>
        <p:spPr>
          <a:xfrm>
            <a:off x="3282050" y="2209675"/>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54"/>
          <p:cNvSpPr txBox="1"/>
          <p:nvPr/>
        </p:nvSpPr>
        <p:spPr>
          <a:xfrm>
            <a:off x="4024275" y="2129850"/>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Chinese Mandarin B SL</a:t>
            </a:r>
            <a:endParaRPr sz="2400" b="1" i="0" u="none" strike="noStrike" cap="none">
              <a:solidFill>
                <a:schemeClr val="lt2"/>
              </a:solidFill>
              <a:latin typeface="Arial"/>
              <a:ea typeface="Arial"/>
              <a:cs typeface="Arial"/>
              <a:sym typeface="Arial"/>
            </a:endParaRPr>
          </a:p>
        </p:txBody>
      </p:sp>
      <p:sp>
        <p:nvSpPr>
          <p:cNvPr id="318" name="Google Shape;318;p54"/>
          <p:cNvSpPr/>
          <p:nvPr/>
        </p:nvSpPr>
        <p:spPr>
          <a:xfrm>
            <a:off x="3282050" y="2651575"/>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a:t>
            </a:r>
            <a:r>
              <a:rPr lang="en" sz="2100" b="1" i="0" u="none" strike="noStrike" cap="none">
                <a:solidFill>
                  <a:schemeClr val="dk1"/>
                </a:solidFill>
                <a:latin typeface="Arial"/>
                <a:ea typeface="Arial"/>
                <a:cs typeface="Arial"/>
                <a:sym typeface="Arial"/>
              </a:rPr>
              <a:t> G</a:t>
            </a:r>
            <a:r>
              <a:rPr lang="en" sz="2100" b="1">
                <a:solidFill>
                  <a:schemeClr val="dk1"/>
                </a:solidFill>
              </a:rPr>
              <a:t>lobal Politics </a:t>
            </a:r>
            <a:r>
              <a:rPr lang="en" sz="2100" b="1" i="0" u="none" strike="noStrike" cap="none">
                <a:solidFill>
                  <a:schemeClr val="dk1"/>
                </a:solidFill>
                <a:latin typeface="Arial"/>
                <a:ea typeface="Arial"/>
                <a:cs typeface="Arial"/>
                <a:sym typeface="Arial"/>
              </a:rPr>
              <a:t>SL</a:t>
            </a:r>
            <a:endParaRPr sz="2100" b="1" i="0" u="none" strike="noStrike" cap="none">
              <a:solidFill>
                <a:schemeClr val="dk1"/>
              </a:solidFill>
              <a:latin typeface="Arial"/>
              <a:ea typeface="Arial"/>
              <a:cs typeface="Arial"/>
              <a:sym typeface="Arial"/>
            </a:endParaRPr>
          </a:p>
        </p:txBody>
      </p:sp>
      <p:sp>
        <p:nvSpPr>
          <p:cNvPr id="319" name="Google Shape;319;p54"/>
          <p:cNvSpPr txBox="1"/>
          <p:nvPr/>
        </p:nvSpPr>
        <p:spPr>
          <a:xfrm>
            <a:off x="-106375" y="4313275"/>
            <a:ext cx="3000000" cy="745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The Arts - not required, may choose two of another group</a:t>
            </a:r>
            <a:endParaRPr sz="1400" b="0" i="0" u="none" strike="noStrike" cap="none">
              <a:solidFill>
                <a:schemeClr val="dk1"/>
              </a:solidFill>
              <a:latin typeface="Arial"/>
              <a:ea typeface="Arial"/>
              <a:cs typeface="Arial"/>
              <a:sym typeface="Arial"/>
            </a:endParaRPr>
          </a:p>
        </p:txBody>
      </p:sp>
      <p:sp>
        <p:nvSpPr>
          <p:cNvPr id="320" name="Google Shape;320;p54"/>
          <p:cNvSpPr/>
          <p:nvPr/>
        </p:nvSpPr>
        <p:spPr>
          <a:xfrm>
            <a:off x="3282050" y="3076675"/>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Design Tech SL</a:t>
            </a:r>
            <a:endParaRPr sz="2400" b="1" i="0" u="none" strike="noStrike" cap="none">
              <a:solidFill>
                <a:schemeClr val="dk1"/>
              </a:solidFill>
              <a:latin typeface="Arial"/>
              <a:ea typeface="Arial"/>
              <a:cs typeface="Arial"/>
              <a:sym typeface="Arial"/>
            </a:endParaRPr>
          </a:p>
        </p:txBody>
      </p:sp>
      <p:sp>
        <p:nvSpPr>
          <p:cNvPr id="321" name="Google Shape;321;p54"/>
          <p:cNvSpPr/>
          <p:nvPr/>
        </p:nvSpPr>
        <p:spPr>
          <a:xfrm>
            <a:off x="3282050" y="3501775"/>
            <a:ext cx="5510100" cy="386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  Math: Analysis &amp; Approaches SL</a:t>
            </a:r>
            <a:endParaRPr sz="2400" b="1" i="0" u="none" strike="noStrike" cap="none">
              <a:solidFill>
                <a:schemeClr val="lt2"/>
              </a:solidFill>
              <a:latin typeface="Arial"/>
              <a:ea typeface="Arial"/>
              <a:cs typeface="Arial"/>
              <a:sym typeface="Arial"/>
            </a:endParaRPr>
          </a:p>
        </p:txBody>
      </p:sp>
      <p:sp>
        <p:nvSpPr>
          <p:cNvPr id="322" name="Google Shape;322;p54"/>
          <p:cNvSpPr txBox="1"/>
          <p:nvPr/>
        </p:nvSpPr>
        <p:spPr>
          <a:xfrm>
            <a:off x="94575" y="259500"/>
            <a:ext cx="2658900" cy="902400"/>
          </a:xfrm>
          <a:prstGeom prst="rect">
            <a:avLst/>
          </a:prstGeom>
          <a:solidFill>
            <a:srgbClr val="D9EAD3"/>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GROUP 6:</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The Arts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3" name="Google Shape;323;p54"/>
          <p:cNvPicPr preferRelativeResize="0"/>
          <p:nvPr/>
        </p:nvPicPr>
        <p:blipFill rotWithShape="1">
          <a:blip r:embed="rId4">
            <a:alphaModFix/>
          </a:blip>
          <a:srcRect/>
          <a:stretch/>
        </p:blipFill>
        <p:spPr>
          <a:xfrm>
            <a:off x="94563" y="1161900"/>
            <a:ext cx="2598125" cy="3043099"/>
          </a:xfrm>
          <a:prstGeom prst="rect">
            <a:avLst/>
          </a:prstGeom>
          <a:noFill/>
          <a:ln>
            <a:noFill/>
          </a:ln>
        </p:spPr>
      </p:pic>
      <p:sp>
        <p:nvSpPr>
          <p:cNvPr id="324" name="Google Shape;324;p54"/>
          <p:cNvSpPr/>
          <p:nvPr/>
        </p:nvSpPr>
        <p:spPr>
          <a:xfrm>
            <a:off x="3282050" y="3926875"/>
            <a:ext cx="5510100" cy="3864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Film Study SL</a:t>
            </a:r>
            <a:endParaRPr sz="24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55"/>
          <p:cNvPicPr preferRelativeResize="0"/>
          <p:nvPr/>
        </p:nvPicPr>
        <p:blipFill>
          <a:blip r:embed="rId3">
            <a:alphaModFix/>
          </a:blip>
          <a:stretch>
            <a:fillRect/>
          </a:stretch>
        </p:blipFill>
        <p:spPr>
          <a:xfrm>
            <a:off x="2914775" y="601300"/>
            <a:ext cx="6288476" cy="4173099"/>
          </a:xfrm>
          <a:prstGeom prst="rect">
            <a:avLst/>
          </a:prstGeom>
          <a:noFill/>
          <a:ln>
            <a:noFill/>
          </a:ln>
        </p:spPr>
      </p:pic>
      <p:sp>
        <p:nvSpPr>
          <p:cNvPr id="330" name="Google Shape;330;p55"/>
          <p:cNvSpPr/>
          <p:nvPr/>
        </p:nvSpPr>
        <p:spPr>
          <a:xfrm>
            <a:off x="3634775" y="1767775"/>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55"/>
          <p:cNvSpPr txBox="1"/>
          <p:nvPr/>
        </p:nvSpPr>
        <p:spPr>
          <a:xfrm>
            <a:off x="4603300" y="1767775"/>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English Literature HL</a:t>
            </a:r>
            <a:endParaRPr sz="2400" b="1" i="0" u="none" strike="noStrike" cap="none">
              <a:solidFill>
                <a:srgbClr val="000000"/>
              </a:solidFill>
              <a:latin typeface="Arial"/>
              <a:ea typeface="Arial"/>
              <a:cs typeface="Arial"/>
              <a:sym typeface="Arial"/>
            </a:endParaRPr>
          </a:p>
        </p:txBody>
      </p:sp>
      <p:sp>
        <p:nvSpPr>
          <p:cNvPr id="332" name="Google Shape;332;p55"/>
          <p:cNvSpPr/>
          <p:nvPr/>
        </p:nvSpPr>
        <p:spPr>
          <a:xfrm>
            <a:off x="3634775" y="2209675"/>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55"/>
          <p:cNvSpPr txBox="1"/>
          <p:nvPr/>
        </p:nvSpPr>
        <p:spPr>
          <a:xfrm>
            <a:off x="4377000" y="2129850"/>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Chinese Mandarin B SL</a:t>
            </a:r>
            <a:endParaRPr sz="2400" b="1" i="0" u="none" strike="noStrike" cap="none">
              <a:solidFill>
                <a:srgbClr val="000000"/>
              </a:solidFill>
              <a:latin typeface="Arial"/>
              <a:ea typeface="Arial"/>
              <a:cs typeface="Arial"/>
              <a:sym typeface="Arial"/>
            </a:endParaRPr>
          </a:p>
        </p:txBody>
      </p:sp>
      <p:sp>
        <p:nvSpPr>
          <p:cNvPr id="334" name="Google Shape;334;p55"/>
          <p:cNvSpPr/>
          <p:nvPr/>
        </p:nvSpPr>
        <p:spPr>
          <a:xfrm>
            <a:off x="3634775" y="2651575"/>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100" b="1" i="0" u="none" strike="noStrike" cap="none">
                <a:solidFill>
                  <a:schemeClr val="dk1"/>
                </a:solidFill>
                <a:latin typeface="Arial"/>
                <a:ea typeface="Arial"/>
                <a:cs typeface="Arial"/>
                <a:sym typeface="Arial"/>
              </a:rPr>
              <a:t>  G</a:t>
            </a:r>
            <a:r>
              <a:rPr lang="en" sz="2100" b="1">
                <a:solidFill>
                  <a:schemeClr val="dk1"/>
                </a:solidFill>
              </a:rPr>
              <a:t>lobal Politics </a:t>
            </a:r>
            <a:r>
              <a:rPr lang="en" sz="2100" b="1" i="0" u="none" strike="noStrike" cap="none">
                <a:solidFill>
                  <a:schemeClr val="dk1"/>
                </a:solidFill>
                <a:latin typeface="Arial"/>
                <a:ea typeface="Arial"/>
                <a:cs typeface="Arial"/>
                <a:sym typeface="Arial"/>
              </a:rPr>
              <a:t>SL</a:t>
            </a:r>
            <a:endParaRPr sz="2100" b="1" i="0" u="none" strike="noStrike" cap="none">
              <a:solidFill>
                <a:schemeClr val="dk1"/>
              </a:solidFill>
              <a:latin typeface="Arial"/>
              <a:ea typeface="Arial"/>
              <a:cs typeface="Arial"/>
              <a:sym typeface="Arial"/>
            </a:endParaRPr>
          </a:p>
        </p:txBody>
      </p:sp>
      <p:sp>
        <p:nvSpPr>
          <p:cNvPr id="335" name="Google Shape;335;p55"/>
          <p:cNvSpPr txBox="1"/>
          <p:nvPr/>
        </p:nvSpPr>
        <p:spPr>
          <a:xfrm>
            <a:off x="470450" y="0"/>
            <a:ext cx="3000000" cy="7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chemeClr val="dk1"/>
                </a:solidFill>
                <a:latin typeface="Arial"/>
                <a:ea typeface="Arial"/>
                <a:cs typeface="Arial"/>
                <a:sym typeface="Arial"/>
              </a:rPr>
              <a:t>PROBLEMS?</a:t>
            </a:r>
            <a:endParaRPr sz="3000" b="0" i="0" u="none" strike="noStrike" cap="none">
              <a:solidFill>
                <a:schemeClr val="dk1"/>
              </a:solidFill>
              <a:latin typeface="Arial"/>
              <a:ea typeface="Arial"/>
              <a:cs typeface="Arial"/>
              <a:sym typeface="Arial"/>
            </a:endParaRPr>
          </a:p>
        </p:txBody>
      </p:sp>
      <p:sp>
        <p:nvSpPr>
          <p:cNvPr id="336" name="Google Shape;336;p55"/>
          <p:cNvSpPr/>
          <p:nvPr/>
        </p:nvSpPr>
        <p:spPr>
          <a:xfrm>
            <a:off x="3634775" y="3076675"/>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Design Tech SL</a:t>
            </a:r>
            <a:endParaRPr sz="2400" b="1" i="0" u="none" strike="noStrike" cap="none">
              <a:solidFill>
                <a:schemeClr val="dk1"/>
              </a:solidFill>
              <a:latin typeface="Arial"/>
              <a:ea typeface="Arial"/>
              <a:cs typeface="Arial"/>
              <a:sym typeface="Arial"/>
            </a:endParaRPr>
          </a:p>
        </p:txBody>
      </p:sp>
      <p:sp>
        <p:nvSpPr>
          <p:cNvPr id="337" name="Google Shape;337;p55"/>
          <p:cNvSpPr/>
          <p:nvPr/>
        </p:nvSpPr>
        <p:spPr>
          <a:xfrm>
            <a:off x="3634775" y="3501775"/>
            <a:ext cx="5510100" cy="386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Math: Analysis &amp; Approaches SL</a:t>
            </a:r>
            <a:endParaRPr sz="2400" b="1" i="0" u="none" strike="noStrike" cap="none">
              <a:solidFill>
                <a:schemeClr val="dk1"/>
              </a:solidFill>
              <a:latin typeface="Arial"/>
              <a:ea typeface="Arial"/>
              <a:cs typeface="Arial"/>
              <a:sym typeface="Arial"/>
            </a:endParaRPr>
          </a:p>
        </p:txBody>
      </p:sp>
      <p:sp>
        <p:nvSpPr>
          <p:cNvPr id="338" name="Google Shape;338;p55"/>
          <p:cNvSpPr/>
          <p:nvPr/>
        </p:nvSpPr>
        <p:spPr>
          <a:xfrm>
            <a:off x="3634775" y="3926875"/>
            <a:ext cx="5510100" cy="3864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Film Study SL</a:t>
            </a:r>
            <a:endParaRPr sz="2400" b="1" i="0" u="none" strike="noStrike" cap="none">
              <a:solidFill>
                <a:schemeClr val="dk1"/>
              </a:solidFill>
              <a:latin typeface="Arial"/>
              <a:ea typeface="Arial"/>
              <a:cs typeface="Arial"/>
              <a:sym typeface="Arial"/>
            </a:endParaRPr>
          </a:p>
        </p:txBody>
      </p:sp>
      <p:sp>
        <p:nvSpPr>
          <p:cNvPr id="339" name="Google Shape;339;p55"/>
          <p:cNvSpPr txBox="1"/>
          <p:nvPr/>
        </p:nvSpPr>
        <p:spPr>
          <a:xfrm>
            <a:off x="0" y="564475"/>
            <a:ext cx="3000000" cy="456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Checklist:</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1 class*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2 class (or IB Spanish A Language &amp; Literature HL)</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3 class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4 class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5 class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6th class from any of groups 1-6</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3 HL classes &amp; 3 SL classes OR 4 HL classes &amp; 2 SL classes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Economics requirement (Economics &amp; Personal Finance or IB Economics)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US History requirement (</a:t>
            </a:r>
            <a:r>
              <a:rPr lang="en" sz="1400" b="0" i="0" u="none" strike="noStrike" cap="none">
                <a:solidFill>
                  <a:schemeClr val="dk1"/>
                </a:solidFill>
                <a:latin typeface="Times New Roman"/>
                <a:ea typeface="Times New Roman"/>
                <a:cs typeface="Times New Roman"/>
                <a:sym typeface="Times New Roman"/>
              </a:rPr>
              <a:t>IB History (HOA/Topics); APUSH; or USVA)</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US Government requirement</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NO MORE THAN 2 ONE-YEAR CLASSES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Theory of Knowledge (TOK)</a:t>
            </a:r>
            <a:endParaRPr sz="1400" b="0" i="0" u="none" strike="noStrike" cap="none">
              <a:solidFill>
                <a:srgbClr val="000000"/>
              </a:solidFill>
              <a:latin typeface="Arial"/>
              <a:ea typeface="Arial"/>
              <a:cs typeface="Arial"/>
              <a:sym typeface="Arial"/>
            </a:endParaRPr>
          </a:p>
        </p:txBody>
      </p:sp>
      <p:sp>
        <p:nvSpPr>
          <p:cNvPr id="340" name="Google Shape;340;p55"/>
          <p:cNvSpPr/>
          <p:nvPr/>
        </p:nvSpPr>
        <p:spPr>
          <a:xfrm>
            <a:off x="0" y="2397800"/>
            <a:ext cx="2877600" cy="601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55"/>
          <p:cNvSpPr/>
          <p:nvPr/>
        </p:nvSpPr>
        <p:spPr>
          <a:xfrm>
            <a:off x="0" y="3565725"/>
            <a:ext cx="2877600" cy="6018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2" name="Google Shape;342;p55"/>
          <p:cNvCxnSpPr/>
          <p:nvPr/>
        </p:nvCxnSpPr>
        <p:spPr>
          <a:xfrm rot="10800000" flipH="1">
            <a:off x="160150" y="3140550"/>
            <a:ext cx="423000" cy="319800"/>
          </a:xfrm>
          <a:prstGeom prst="straightConnector1">
            <a:avLst/>
          </a:prstGeom>
          <a:noFill/>
          <a:ln w="38100" cap="flat" cmpd="sng">
            <a:solidFill>
              <a:srgbClr val="FF9900"/>
            </a:solidFill>
            <a:prstDash val="solid"/>
            <a:round/>
            <a:headEnd type="none" w="sm" len="sm"/>
            <a:tailEnd type="triangle" w="med" len="med"/>
          </a:ln>
        </p:spPr>
      </p:cxnSp>
      <p:sp>
        <p:nvSpPr>
          <p:cNvPr id="343" name="Google Shape;343;p55"/>
          <p:cNvSpPr/>
          <p:nvPr/>
        </p:nvSpPr>
        <p:spPr>
          <a:xfrm>
            <a:off x="197750" y="836875"/>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5"/>
          <p:cNvSpPr/>
          <p:nvPr/>
        </p:nvSpPr>
        <p:spPr>
          <a:xfrm>
            <a:off x="197750" y="1040250"/>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5"/>
          <p:cNvSpPr/>
          <p:nvPr/>
        </p:nvSpPr>
        <p:spPr>
          <a:xfrm>
            <a:off x="197750" y="1469813"/>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5"/>
          <p:cNvSpPr/>
          <p:nvPr/>
        </p:nvSpPr>
        <p:spPr>
          <a:xfrm>
            <a:off x="197750" y="1617325"/>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5"/>
          <p:cNvSpPr/>
          <p:nvPr/>
        </p:nvSpPr>
        <p:spPr>
          <a:xfrm>
            <a:off x="197750" y="1841188"/>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5"/>
          <p:cNvSpPr/>
          <p:nvPr/>
        </p:nvSpPr>
        <p:spPr>
          <a:xfrm>
            <a:off x="197750" y="2090400"/>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5"/>
          <p:cNvSpPr/>
          <p:nvPr/>
        </p:nvSpPr>
        <p:spPr>
          <a:xfrm>
            <a:off x="197750" y="4780200"/>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5"/>
          <p:cNvSpPr/>
          <p:nvPr/>
        </p:nvSpPr>
        <p:spPr>
          <a:xfrm>
            <a:off x="197750" y="4372175"/>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1" name="Google Shape;351;p55"/>
          <p:cNvCxnSpPr/>
          <p:nvPr/>
        </p:nvCxnSpPr>
        <p:spPr>
          <a:xfrm>
            <a:off x="47300" y="4157000"/>
            <a:ext cx="471000" cy="205500"/>
          </a:xfrm>
          <a:prstGeom prst="straightConnector1">
            <a:avLst/>
          </a:prstGeom>
          <a:noFill/>
          <a:ln w="38100" cap="flat" cmpd="sng">
            <a:solidFill>
              <a:srgbClr val="FF9900"/>
            </a:solidFill>
            <a:prstDash val="solid"/>
            <a:round/>
            <a:headEnd type="none" w="sm" len="sm"/>
            <a:tailEnd type="triangle" w="med" len="med"/>
          </a:ln>
        </p:spPr>
      </p:cxnSp>
      <p:sp>
        <p:nvSpPr>
          <p:cNvPr id="352" name="Google Shape;352;p55"/>
          <p:cNvSpPr txBox="1"/>
          <p:nvPr/>
        </p:nvSpPr>
        <p:spPr>
          <a:xfrm>
            <a:off x="3792075" y="4258175"/>
            <a:ext cx="2324100" cy="3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CC1FF"/>
        </a:solidFill>
        <a:effectLst/>
      </p:bgPr>
    </p:bg>
    <p:spTree>
      <p:nvGrpSpPr>
        <p:cNvPr id="1" name="Shape 150"/>
        <p:cNvGrpSpPr/>
        <p:nvPr/>
      </p:nvGrpSpPr>
      <p:grpSpPr>
        <a:xfrm>
          <a:off x="0" y="0"/>
          <a:ext cx="0" cy="0"/>
          <a:chOff x="0" y="0"/>
          <a:chExt cx="0" cy="0"/>
        </a:xfrm>
      </p:grpSpPr>
      <p:sp>
        <p:nvSpPr>
          <p:cNvPr id="151" name="Google Shape;151;p38"/>
          <p:cNvSpPr txBox="1">
            <a:spLocks noGrp="1"/>
          </p:cNvSpPr>
          <p:nvPr>
            <p:ph type="subTitle" idx="1"/>
          </p:nvPr>
        </p:nvSpPr>
        <p:spPr>
          <a:xfrm>
            <a:off x="2205550" y="3515413"/>
            <a:ext cx="4612200" cy="894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sz="2400">
                <a:solidFill>
                  <a:schemeClr val="dk1"/>
                </a:solidFill>
              </a:rPr>
              <a:t>Julie Cantor, IB DP Coordinator</a:t>
            </a:r>
            <a:endParaRPr sz="2400">
              <a:solidFill>
                <a:schemeClr val="dk1"/>
              </a:solidFill>
            </a:endParaRPr>
          </a:p>
          <a:p>
            <a:pPr marL="0" lvl="0" indent="0" algn="ctr" rtl="0">
              <a:lnSpc>
                <a:spcPct val="100000"/>
              </a:lnSpc>
              <a:spcBef>
                <a:spcPts val="0"/>
              </a:spcBef>
              <a:spcAft>
                <a:spcPts val="0"/>
              </a:spcAft>
              <a:buClr>
                <a:schemeClr val="dk1"/>
              </a:buClr>
              <a:buSzPts val="1100"/>
              <a:buFont typeface="Arial"/>
              <a:buNone/>
            </a:pPr>
            <a:r>
              <a:rPr lang="en" sz="2400" u="sng">
                <a:solidFill>
                  <a:schemeClr val="hlink"/>
                </a:solidFill>
                <a:hlinkClick r:id="rId3"/>
              </a:rPr>
              <a:t>julie.cantor@apsva.us</a:t>
            </a:r>
            <a:r>
              <a:rPr lang="en" sz="2400">
                <a:solidFill>
                  <a:schemeClr val="dk1"/>
                </a:solidFill>
              </a:rPr>
              <a:t> </a:t>
            </a:r>
            <a:endParaRPr sz="2400">
              <a:solidFill>
                <a:schemeClr val="dk1"/>
              </a:solidFill>
            </a:endParaRPr>
          </a:p>
          <a:p>
            <a:pPr marL="0" lvl="0" indent="0" algn="ctr" rtl="0">
              <a:lnSpc>
                <a:spcPct val="100000"/>
              </a:lnSpc>
              <a:spcBef>
                <a:spcPts val="0"/>
              </a:spcBef>
              <a:spcAft>
                <a:spcPts val="0"/>
              </a:spcAft>
              <a:buSzPts val="2800"/>
              <a:buNone/>
            </a:pPr>
            <a:endParaRPr/>
          </a:p>
        </p:txBody>
      </p:sp>
      <p:pic>
        <p:nvPicPr>
          <p:cNvPr id="152" name="Google Shape;152;p38"/>
          <p:cNvPicPr preferRelativeResize="0"/>
          <p:nvPr/>
        </p:nvPicPr>
        <p:blipFill rotWithShape="1">
          <a:blip r:embed="rId4">
            <a:alphaModFix/>
          </a:blip>
          <a:srcRect/>
          <a:stretch/>
        </p:blipFill>
        <p:spPr>
          <a:xfrm>
            <a:off x="2403750" y="4273963"/>
            <a:ext cx="630075" cy="630075"/>
          </a:xfrm>
          <a:prstGeom prst="rect">
            <a:avLst/>
          </a:prstGeom>
          <a:noFill/>
          <a:ln>
            <a:noFill/>
          </a:ln>
        </p:spPr>
      </p:pic>
      <p:sp>
        <p:nvSpPr>
          <p:cNvPr id="153" name="Google Shape;153;p38"/>
          <p:cNvSpPr txBox="1"/>
          <p:nvPr/>
        </p:nvSpPr>
        <p:spPr>
          <a:xfrm>
            <a:off x="3080500" y="4352138"/>
            <a:ext cx="2862300" cy="351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Arial"/>
                <a:ea typeface="Arial"/>
                <a:cs typeface="Arial"/>
                <a:sym typeface="Arial"/>
              </a:rPr>
              <a:t>@WLHSIBProgram</a:t>
            </a:r>
            <a:endParaRPr sz="2400" b="0" i="0" u="none" strike="noStrike" cap="none">
              <a:solidFill>
                <a:srgbClr val="000000"/>
              </a:solidFill>
              <a:latin typeface="Arial"/>
              <a:ea typeface="Arial"/>
              <a:cs typeface="Arial"/>
              <a:sym typeface="Arial"/>
            </a:endParaRPr>
          </a:p>
        </p:txBody>
      </p:sp>
      <p:pic>
        <p:nvPicPr>
          <p:cNvPr id="154" name="Google Shape;154;p38"/>
          <p:cNvPicPr preferRelativeResize="0"/>
          <p:nvPr/>
        </p:nvPicPr>
        <p:blipFill rotWithShape="1">
          <a:blip r:embed="rId5">
            <a:alphaModFix/>
          </a:blip>
          <a:srcRect/>
          <a:stretch/>
        </p:blipFill>
        <p:spPr>
          <a:xfrm>
            <a:off x="2927698" y="239451"/>
            <a:ext cx="3066000" cy="3154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6"/>
          <p:cNvPicPr preferRelativeResize="0"/>
          <p:nvPr/>
        </p:nvPicPr>
        <p:blipFill>
          <a:blip r:embed="rId3">
            <a:alphaModFix/>
          </a:blip>
          <a:stretch>
            <a:fillRect/>
          </a:stretch>
        </p:blipFill>
        <p:spPr>
          <a:xfrm>
            <a:off x="2914775" y="601300"/>
            <a:ext cx="6288476" cy="4173099"/>
          </a:xfrm>
          <a:prstGeom prst="rect">
            <a:avLst/>
          </a:prstGeom>
          <a:noFill/>
          <a:ln>
            <a:noFill/>
          </a:ln>
        </p:spPr>
      </p:pic>
      <p:sp>
        <p:nvSpPr>
          <p:cNvPr id="358" name="Google Shape;358;p56"/>
          <p:cNvSpPr/>
          <p:nvPr/>
        </p:nvSpPr>
        <p:spPr>
          <a:xfrm>
            <a:off x="3634775" y="1767775"/>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56"/>
          <p:cNvSpPr txBox="1"/>
          <p:nvPr/>
        </p:nvSpPr>
        <p:spPr>
          <a:xfrm>
            <a:off x="4603300" y="1767775"/>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360" name="Google Shape;360;p56"/>
          <p:cNvSpPr/>
          <p:nvPr/>
        </p:nvSpPr>
        <p:spPr>
          <a:xfrm>
            <a:off x="3634775" y="2209675"/>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56"/>
          <p:cNvSpPr txBox="1"/>
          <p:nvPr/>
        </p:nvSpPr>
        <p:spPr>
          <a:xfrm>
            <a:off x="4377000" y="2129850"/>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Chinese Mandarin B SL</a:t>
            </a:r>
            <a:endParaRPr sz="2400" b="1" i="0" u="none" strike="noStrike" cap="none">
              <a:solidFill>
                <a:schemeClr val="lt2"/>
              </a:solidFill>
              <a:latin typeface="Arial"/>
              <a:ea typeface="Arial"/>
              <a:cs typeface="Arial"/>
              <a:sym typeface="Arial"/>
            </a:endParaRPr>
          </a:p>
        </p:txBody>
      </p:sp>
      <p:sp>
        <p:nvSpPr>
          <p:cNvPr id="362" name="Google Shape;362;p56"/>
          <p:cNvSpPr/>
          <p:nvPr/>
        </p:nvSpPr>
        <p:spPr>
          <a:xfrm>
            <a:off x="6427475" y="2670925"/>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a:t>
            </a:r>
            <a:r>
              <a:rPr lang="en" sz="2100" b="1" i="0" u="none" strike="noStrike" cap="none">
                <a:solidFill>
                  <a:schemeClr val="dk1"/>
                </a:solidFill>
                <a:latin typeface="Arial"/>
                <a:ea typeface="Arial"/>
                <a:cs typeface="Arial"/>
                <a:sym typeface="Arial"/>
              </a:rPr>
              <a:t>G</a:t>
            </a:r>
            <a:r>
              <a:rPr lang="en" sz="2100" b="1">
                <a:solidFill>
                  <a:schemeClr val="dk1"/>
                </a:solidFill>
              </a:rPr>
              <a:t>lobal Politics</a:t>
            </a:r>
            <a:r>
              <a:rPr lang="en" sz="2100" b="1" i="0" u="none" strike="noStrike" cap="none">
                <a:solidFill>
                  <a:schemeClr val="dk1"/>
                </a:solidFill>
                <a:latin typeface="Arial"/>
                <a:ea typeface="Arial"/>
                <a:cs typeface="Arial"/>
                <a:sym typeface="Arial"/>
              </a:rPr>
              <a:t> SL</a:t>
            </a:r>
            <a:endParaRPr sz="2100" b="1" i="0" u="none" strike="noStrike" cap="none">
              <a:solidFill>
                <a:schemeClr val="dk1"/>
              </a:solidFill>
              <a:latin typeface="Arial"/>
              <a:ea typeface="Arial"/>
              <a:cs typeface="Arial"/>
              <a:sym typeface="Arial"/>
            </a:endParaRPr>
          </a:p>
        </p:txBody>
      </p:sp>
      <p:sp>
        <p:nvSpPr>
          <p:cNvPr id="363" name="Google Shape;363;p56"/>
          <p:cNvSpPr txBox="1"/>
          <p:nvPr/>
        </p:nvSpPr>
        <p:spPr>
          <a:xfrm>
            <a:off x="470450" y="0"/>
            <a:ext cx="3000000" cy="7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chemeClr val="dk1"/>
                </a:solidFill>
                <a:latin typeface="Arial"/>
                <a:ea typeface="Arial"/>
                <a:cs typeface="Arial"/>
                <a:sym typeface="Arial"/>
              </a:rPr>
              <a:t>PROBLEMS?</a:t>
            </a:r>
            <a:endParaRPr sz="3000" b="0" i="0" u="none" strike="noStrike" cap="none">
              <a:solidFill>
                <a:schemeClr val="dk1"/>
              </a:solidFill>
              <a:latin typeface="Arial"/>
              <a:ea typeface="Arial"/>
              <a:cs typeface="Arial"/>
              <a:sym typeface="Arial"/>
            </a:endParaRPr>
          </a:p>
        </p:txBody>
      </p:sp>
      <p:sp>
        <p:nvSpPr>
          <p:cNvPr id="364" name="Google Shape;364;p56"/>
          <p:cNvSpPr/>
          <p:nvPr/>
        </p:nvSpPr>
        <p:spPr>
          <a:xfrm>
            <a:off x="3634775" y="3076675"/>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Chemistry HL</a:t>
            </a:r>
            <a:endParaRPr sz="2400" b="1" i="0" u="none" strike="noStrike" cap="none">
              <a:solidFill>
                <a:schemeClr val="dk1"/>
              </a:solidFill>
              <a:latin typeface="Arial"/>
              <a:ea typeface="Arial"/>
              <a:cs typeface="Arial"/>
              <a:sym typeface="Arial"/>
            </a:endParaRPr>
          </a:p>
        </p:txBody>
      </p:sp>
      <p:sp>
        <p:nvSpPr>
          <p:cNvPr id="365" name="Google Shape;365;p56"/>
          <p:cNvSpPr/>
          <p:nvPr/>
        </p:nvSpPr>
        <p:spPr>
          <a:xfrm>
            <a:off x="3634775" y="3501775"/>
            <a:ext cx="5510100" cy="386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  Math: Analysis &amp; Approaches SL</a:t>
            </a:r>
            <a:endParaRPr sz="2400" b="1" i="0" u="none" strike="noStrike" cap="none">
              <a:solidFill>
                <a:schemeClr val="lt2"/>
              </a:solidFill>
              <a:latin typeface="Arial"/>
              <a:ea typeface="Arial"/>
              <a:cs typeface="Arial"/>
              <a:sym typeface="Arial"/>
            </a:endParaRPr>
          </a:p>
        </p:txBody>
      </p:sp>
      <p:sp>
        <p:nvSpPr>
          <p:cNvPr id="366" name="Google Shape;366;p56"/>
          <p:cNvSpPr/>
          <p:nvPr/>
        </p:nvSpPr>
        <p:spPr>
          <a:xfrm>
            <a:off x="3634775" y="3926875"/>
            <a:ext cx="5510100" cy="3864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Film Study HL</a:t>
            </a:r>
            <a:endParaRPr sz="2400" b="1" i="0" u="none" strike="noStrike" cap="none">
              <a:solidFill>
                <a:schemeClr val="dk1"/>
              </a:solidFill>
              <a:latin typeface="Arial"/>
              <a:ea typeface="Arial"/>
              <a:cs typeface="Arial"/>
              <a:sym typeface="Arial"/>
            </a:endParaRPr>
          </a:p>
        </p:txBody>
      </p:sp>
      <p:sp>
        <p:nvSpPr>
          <p:cNvPr id="367" name="Google Shape;367;p56"/>
          <p:cNvSpPr txBox="1"/>
          <p:nvPr/>
        </p:nvSpPr>
        <p:spPr>
          <a:xfrm>
            <a:off x="0" y="564475"/>
            <a:ext cx="3000000" cy="456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Calibri"/>
                <a:ea typeface="Calibri"/>
                <a:cs typeface="Calibri"/>
                <a:sym typeface="Calibri"/>
              </a:rPr>
              <a:t>Checklist:</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1 class*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2 class (or IB Spanish A Language &amp; Literature HL)</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3 class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4 class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Group 5 class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6th class from any of groups 1-6</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3 HL classes &amp; 3 SL classes OR 4 HL classes &amp; 2 SL classes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Economics requirement (Economics &amp; Personal Finance or IB Economics)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US History requirement (</a:t>
            </a:r>
            <a:r>
              <a:rPr lang="en" sz="1400" b="0" i="0" u="none" strike="noStrike" cap="none">
                <a:solidFill>
                  <a:schemeClr val="dk1"/>
                </a:solidFill>
                <a:latin typeface="Times New Roman"/>
                <a:ea typeface="Times New Roman"/>
                <a:cs typeface="Times New Roman"/>
                <a:sym typeface="Times New Roman"/>
              </a:rPr>
              <a:t>IB History (HOA/Topics); APUSH; or USVA)</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US Government requirement</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NO MORE THAN 2 ONE-YEAR CLASSES</a:t>
            </a:r>
            <a:endParaRPr sz="1400" b="0" i="0" u="none" strike="noStrike" cap="none">
              <a:solidFill>
                <a:schemeClr val="dk1"/>
              </a:solidFill>
              <a:latin typeface="Cambria"/>
              <a:ea typeface="Cambria"/>
              <a:cs typeface="Cambria"/>
              <a:sym typeface="Cambria"/>
            </a:endParaRPr>
          </a:p>
          <a:p>
            <a:pPr marL="457200" marR="0" lvl="0" indent="-317500" algn="l" rtl="0">
              <a:lnSpc>
                <a:spcPct val="100000"/>
              </a:lnSpc>
              <a:spcBef>
                <a:spcPts val="0"/>
              </a:spcBef>
              <a:spcAft>
                <a:spcPts val="0"/>
              </a:spcAft>
              <a:buClr>
                <a:schemeClr val="dk1"/>
              </a:buClr>
              <a:buSzPts val="1400"/>
              <a:buFont typeface="Cambria"/>
              <a:buChar char="❏"/>
            </a:pPr>
            <a:r>
              <a:rPr lang="en" sz="1400" b="0" i="0" u="none" strike="noStrike" cap="none">
                <a:solidFill>
                  <a:schemeClr val="dk1"/>
                </a:solidFill>
                <a:latin typeface="Cambria"/>
                <a:ea typeface="Cambria"/>
                <a:cs typeface="Cambria"/>
                <a:sym typeface="Cambria"/>
              </a:rPr>
              <a:t>Theory of Knowledge (TOK)</a:t>
            </a:r>
            <a:endParaRPr sz="1400" b="0" i="0" u="none" strike="noStrike" cap="none">
              <a:solidFill>
                <a:srgbClr val="000000"/>
              </a:solidFill>
              <a:latin typeface="Arial"/>
              <a:ea typeface="Arial"/>
              <a:cs typeface="Arial"/>
              <a:sym typeface="Arial"/>
            </a:endParaRPr>
          </a:p>
        </p:txBody>
      </p:sp>
      <p:cxnSp>
        <p:nvCxnSpPr>
          <p:cNvPr id="368" name="Google Shape;368;p56"/>
          <p:cNvCxnSpPr/>
          <p:nvPr/>
        </p:nvCxnSpPr>
        <p:spPr>
          <a:xfrm rot="10800000" flipH="1">
            <a:off x="160150" y="3140550"/>
            <a:ext cx="423000" cy="319800"/>
          </a:xfrm>
          <a:prstGeom prst="straightConnector1">
            <a:avLst/>
          </a:prstGeom>
          <a:noFill/>
          <a:ln w="38100" cap="flat" cmpd="sng">
            <a:solidFill>
              <a:srgbClr val="FF9900"/>
            </a:solidFill>
            <a:prstDash val="solid"/>
            <a:round/>
            <a:headEnd type="none" w="sm" len="sm"/>
            <a:tailEnd type="triangle" w="med" len="med"/>
          </a:ln>
        </p:spPr>
      </p:cxnSp>
      <p:sp>
        <p:nvSpPr>
          <p:cNvPr id="369" name="Google Shape;369;p56"/>
          <p:cNvSpPr/>
          <p:nvPr/>
        </p:nvSpPr>
        <p:spPr>
          <a:xfrm>
            <a:off x="197750" y="836875"/>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6"/>
          <p:cNvSpPr/>
          <p:nvPr/>
        </p:nvSpPr>
        <p:spPr>
          <a:xfrm>
            <a:off x="197750" y="1040250"/>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6"/>
          <p:cNvSpPr/>
          <p:nvPr/>
        </p:nvSpPr>
        <p:spPr>
          <a:xfrm>
            <a:off x="197750" y="1469813"/>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6"/>
          <p:cNvSpPr/>
          <p:nvPr/>
        </p:nvSpPr>
        <p:spPr>
          <a:xfrm>
            <a:off x="197750" y="1617325"/>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6"/>
          <p:cNvSpPr/>
          <p:nvPr/>
        </p:nvSpPr>
        <p:spPr>
          <a:xfrm>
            <a:off x="197750" y="1841188"/>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6"/>
          <p:cNvSpPr/>
          <p:nvPr/>
        </p:nvSpPr>
        <p:spPr>
          <a:xfrm>
            <a:off x="197750" y="2090400"/>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6"/>
          <p:cNvSpPr/>
          <p:nvPr/>
        </p:nvSpPr>
        <p:spPr>
          <a:xfrm>
            <a:off x="197750" y="4780200"/>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6"/>
          <p:cNvSpPr/>
          <p:nvPr/>
        </p:nvSpPr>
        <p:spPr>
          <a:xfrm>
            <a:off x="197750" y="4372175"/>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7" name="Google Shape;377;p56"/>
          <p:cNvCxnSpPr/>
          <p:nvPr/>
        </p:nvCxnSpPr>
        <p:spPr>
          <a:xfrm>
            <a:off x="47300" y="4157000"/>
            <a:ext cx="471000" cy="205500"/>
          </a:xfrm>
          <a:prstGeom prst="straightConnector1">
            <a:avLst/>
          </a:prstGeom>
          <a:noFill/>
          <a:ln w="38100" cap="flat" cmpd="sng">
            <a:solidFill>
              <a:srgbClr val="FF9900"/>
            </a:solidFill>
            <a:prstDash val="solid"/>
            <a:round/>
            <a:headEnd type="none" w="sm" len="sm"/>
            <a:tailEnd type="triangle" w="med" len="med"/>
          </a:ln>
        </p:spPr>
      </p:cxnSp>
      <p:sp>
        <p:nvSpPr>
          <p:cNvPr id="378" name="Google Shape;378;p56"/>
          <p:cNvSpPr txBox="1"/>
          <p:nvPr/>
        </p:nvSpPr>
        <p:spPr>
          <a:xfrm>
            <a:off x="3879700" y="2571750"/>
            <a:ext cx="2373000" cy="3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400" b="1" i="0" u="none" strike="noStrike" cap="none">
                <a:solidFill>
                  <a:schemeClr val="dk1"/>
                </a:solidFill>
                <a:latin typeface="Arial"/>
                <a:ea typeface="Arial"/>
                <a:cs typeface="Arial"/>
                <a:sym typeface="Arial"/>
              </a:rPr>
              <a:t>US/VA History</a:t>
            </a:r>
            <a:endParaRPr sz="1400" b="0" i="0" u="none" strike="noStrike" cap="none">
              <a:solidFill>
                <a:srgbClr val="000000"/>
              </a:solidFill>
              <a:latin typeface="Arial"/>
              <a:ea typeface="Arial"/>
              <a:cs typeface="Arial"/>
              <a:sym typeface="Arial"/>
            </a:endParaRPr>
          </a:p>
        </p:txBody>
      </p:sp>
      <p:sp>
        <p:nvSpPr>
          <p:cNvPr id="379" name="Google Shape;379;p56"/>
          <p:cNvSpPr/>
          <p:nvPr/>
        </p:nvSpPr>
        <p:spPr>
          <a:xfrm>
            <a:off x="160150" y="2531563"/>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6"/>
          <p:cNvSpPr/>
          <p:nvPr/>
        </p:nvSpPr>
        <p:spPr>
          <a:xfrm>
            <a:off x="160150" y="3593288"/>
            <a:ext cx="150450" cy="203375"/>
          </a:xfrm>
          <a:custGeom>
            <a:avLst/>
            <a:gdLst/>
            <a:ahLst/>
            <a:cxnLst/>
            <a:rect l="l" t="t" r="r" b="b"/>
            <a:pathLst>
              <a:path w="6018" h="8135" extrusionOk="0">
                <a:moveTo>
                  <a:pt x="0" y="4890"/>
                </a:moveTo>
                <a:cubicBezTo>
                  <a:pt x="740" y="5998"/>
                  <a:pt x="1691" y="8842"/>
                  <a:pt x="2633" y="7899"/>
                </a:cubicBezTo>
                <a:cubicBezTo>
                  <a:pt x="4657" y="5872"/>
                  <a:pt x="4737" y="2562"/>
                  <a:pt x="6018" y="0"/>
                </a:cubicBezTo>
              </a:path>
            </a:pathLst>
          </a:custGeom>
          <a:no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6"/>
          <p:cNvSpPr txBox="1"/>
          <p:nvPr/>
        </p:nvSpPr>
        <p:spPr>
          <a:xfrm>
            <a:off x="3792075" y="4258175"/>
            <a:ext cx="2324100" cy="31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mbria"/>
              <a:ea typeface="Cambria"/>
              <a:cs typeface="Cambria"/>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57"/>
          <p:cNvPicPr preferRelativeResize="0"/>
          <p:nvPr/>
        </p:nvPicPr>
        <p:blipFill>
          <a:blip r:embed="rId3">
            <a:alphaModFix/>
          </a:blip>
          <a:stretch>
            <a:fillRect/>
          </a:stretch>
        </p:blipFill>
        <p:spPr>
          <a:xfrm>
            <a:off x="2554538" y="621875"/>
            <a:ext cx="6288476" cy="4173099"/>
          </a:xfrm>
          <a:prstGeom prst="rect">
            <a:avLst/>
          </a:prstGeom>
          <a:noFill/>
          <a:ln>
            <a:noFill/>
          </a:ln>
        </p:spPr>
      </p:pic>
      <p:sp>
        <p:nvSpPr>
          <p:cNvPr id="387" name="Google Shape;387;p57"/>
          <p:cNvSpPr/>
          <p:nvPr/>
        </p:nvSpPr>
        <p:spPr>
          <a:xfrm>
            <a:off x="3248525" y="1787450"/>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57"/>
          <p:cNvSpPr txBox="1"/>
          <p:nvPr/>
        </p:nvSpPr>
        <p:spPr>
          <a:xfrm>
            <a:off x="4217050" y="1787450"/>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389" name="Google Shape;389;p57"/>
          <p:cNvSpPr/>
          <p:nvPr/>
        </p:nvSpPr>
        <p:spPr>
          <a:xfrm>
            <a:off x="3248525" y="2229350"/>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57"/>
          <p:cNvSpPr txBox="1"/>
          <p:nvPr/>
        </p:nvSpPr>
        <p:spPr>
          <a:xfrm>
            <a:off x="3990750" y="2149525"/>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Chinese Mandarin B SL</a:t>
            </a:r>
            <a:endParaRPr sz="2400" b="1" i="0" u="none" strike="noStrike" cap="none">
              <a:solidFill>
                <a:schemeClr val="lt2"/>
              </a:solidFill>
              <a:latin typeface="Arial"/>
              <a:ea typeface="Arial"/>
              <a:cs typeface="Arial"/>
              <a:sym typeface="Arial"/>
            </a:endParaRPr>
          </a:p>
        </p:txBody>
      </p:sp>
      <p:sp>
        <p:nvSpPr>
          <p:cNvPr id="391" name="Google Shape;391;p57"/>
          <p:cNvSpPr/>
          <p:nvPr/>
        </p:nvSpPr>
        <p:spPr>
          <a:xfrm>
            <a:off x="6041225" y="2690600"/>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a:t>
            </a:r>
            <a:r>
              <a:rPr lang="en" sz="2100" b="1">
                <a:solidFill>
                  <a:schemeClr val="dk1"/>
                </a:solidFill>
              </a:rPr>
              <a:t>Global Politics </a:t>
            </a:r>
            <a:r>
              <a:rPr lang="en" sz="2100" b="1" i="0" u="none" strike="noStrike" cap="none">
                <a:solidFill>
                  <a:schemeClr val="dk1"/>
                </a:solidFill>
                <a:latin typeface="Arial"/>
                <a:ea typeface="Arial"/>
                <a:cs typeface="Arial"/>
                <a:sym typeface="Arial"/>
              </a:rPr>
              <a:t>SL</a:t>
            </a:r>
            <a:endParaRPr sz="2100" b="1" i="0" u="none" strike="noStrike" cap="none">
              <a:solidFill>
                <a:schemeClr val="dk1"/>
              </a:solidFill>
              <a:latin typeface="Arial"/>
              <a:ea typeface="Arial"/>
              <a:cs typeface="Arial"/>
              <a:sym typeface="Arial"/>
            </a:endParaRPr>
          </a:p>
        </p:txBody>
      </p:sp>
      <p:sp>
        <p:nvSpPr>
          <p:cNvPr id="392" name="Google Shape;392;p57"/>
          <p:cNvSpPr/>
          <p:nvPr/>
        </p:nvSpPr>
        <p:spPr>
          <a:xfrm>
            <a:off x="3248525" y="3096350"/>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Chemistry HL</a:t>
            </a:r>
            <a:endParaRPr sz="2400" b="1" i="0" u="none" strike="noStrike" cap="none">
              <a:solidFill>
                <a:schemeClr val="dk1"/>
              </a:solidFill>
              <a:latin typeface="Arial"/>
              <a:ea typeface="Arial"/>
              <a:cs typeface="Arial"/>
              <a:sym typeface="Arial"/>
            </a:endParaRPr>
          </a:p>
        </p:txBody>
      </p:sp>
      <p:sp>
        <p:nvSpPr>
          <p:cNvPr id="393" name="Google Shape;393;p57"/>
          <p:cNvSpPr/>
          <p:nvPr/>
        </p:nvSpPr>
        <p:spPr>
          <a:xfrm>
            <a:off x="3248525" y="3521450"/>
            <a:ext cx="5510100" cy="386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  Math: Analysis &amp; Approaches SL</a:t>
            </a:r>
            <a:endParaRPr sz="2400" b="1" i="0" u="none" strike="noStrike" cap="none">
              <a:solidFill>
                <a:schemeClr val="lt2"/>
              </a:solidFill>
              <a:latin typeface="Arial"/>
              <a:ea typeface="Arial"/>
              <a:cs typeface="Arial"/>
              <a:sym typeface="Arial"/>
            </a:endParaRPr>
          </a:p>
        </p:txBody>
      </p:sp>
      <p:sp>
        <p:nvSpPr>
          <p:cNvPr id="394" name="Google Shape;394;p57"/>
          <p:cNvSpPr/>
          <p:nvPr/>
        </p:nvSpPr>
        <p:spPr>
          <a:xfrm>
            <a:off x="3248525" y="3946550"/>
            <a:ext cx="5510100" cy="3864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Film Study HL</a:t>
            </a:r>
            <a:endParaRPr sz="2400" b="1" i="0" u="none" strike="noStrike" cap="none">
              <a:solidFill>
                <a:schemeClr val="dk1"/>
              </a:solidFill>
              <a:latin typeface="Arial"/>
              <a:ea typeface="Arial"/>
              <a:cs typeface="Arial"/>
              <a:sym typeface="Arial"/>
            </a:endParaRPr>
          </a:p>
        </p:txBody>
      </p:sp>
      <p:sp>
        <p:nvSpPr>
          <p:cNvPr id="395" name="Google Shape;395;p57"/>
          <p:cNvSpPr txBox="1"/>
          <p:nvPr/>
        </p:nvSpPr>
        <p:spPr>
          <a:xfrm>
            <a:off x="3493450" y="2591425"/>
            <a:ext cx="2373000" cy="3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US/VA History</a:t>
            </a:r>
            <a:endParaRPr sz="1400" b="0" i="0" u="none" strike="noStrike" cap="none">
              <a:solidFill>
                <a:srgbClr val="000000"/>
              </a:solidFill>
              <a:latin typeface="Arial"/>
              <a:ea typeface="Arial"/>
              <a:cs typeface="Arial"/>
              <a:sym typeface="Arial"/>
            </a:endParaRPr>
          </a:p>
        </p:txBody>
      </p:sp>
      <p:sp>
        <p:nvSpPr>
          <p:cNvPr id="396" name="Google Shape;396;p57"/>
          <p:cNvSpPr txBox="1"/>
          <p:nvPr/>
        </p:nvSpPr>
        <p:spPr>
          <a:xfrm>
            <a:off x="61350" y="977000"/>
            <a:ext cx="2430000" cy="19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T</a:t>
            </a:r>
            <a:r>
              <a:rPr lang="en" sz="1800" b="1" i="0" u="none" strike="noStrike" cap="none">
                <a:solidFill>
                  <a:srgbClr val="000000"/>
                </a:solidFill>
                <a:latin typeface="Cambria"/>
                <a:ea typeface="Cambria"/>
                <a:cs typeface="Cambria"/>
                <a:sym typeface="Cambria"/>
              </a:rPr>
              <a:t>o note:</a:t>
            </a:r>
            <a:endParaRPr sz="1800" b="1" i="0" u="none" strike="noStrike" cap="none">
              <a:solidFill>
                <a:srgbClr val="000000"/>
              </a:solidFill>
              <a:latin typeface="Cambria"/>
              <a:ea typeface="Cambria"/>
              <a:cs typeface="Cambria"/>
              <a:sym typeface="Cambria"/>
            </a:endParaRPr>
          </a:p>
          <a:p>
            <a:pPr marL="457200" marR="0" lvl="0" indent="-342900" algn="l" rtl="0">
              <a:lnSpc>
                <a:spcPct val="100000"/>
              </a:lnSpc>
              <a:spcBef>
                <a:spcPts val="0"/>
              </a:spcBef>
              <a:spcAft>
                <a:spcPts val="0"/>
              </a:spcAft>
              <a:buClr>
                <a:srgbClr val="000000"/>
              </a:buClr>
              <a:buSzPts val="1800"/>
              <a:buFont typeface="Cambria"/>
              <a:buChar char="●"/>
            </a:pPr>
            <a:r>
              <a:rPr lang="en" sz="1800" b="1" i="0" u="none" strike="noStrike" cap="none">
                <a:solidFill>
                  <a:srgbClr val="000000"/>
                </a:solidFill>
                <a:latin typeface="Cambria"/>
                <a:ea typeface="Cambria"/>
                <a:cs typeface="Cambria"/>
                <a:sym typeface="Cambria"/>
              </a:rPr>
              <a:t>Not all classes need to be IB classes</a:t>
            </a:r>
            <a:endParaRPr sz="1800" b="1" i="0" u="none" strike="noStrike" cap="none">
              <a:solidFill>
                <a:srgbClr val="000000"/>
              </a:solidFill>
              <a:latin typeface="Cambria"/>
              <a:ea typeface="Cambria"/>
              <a:cs typeface="Cambria"/>
              <a:sym typeface="Cambria"/>
            </a:endParaRPr>
          </a:p>
          <a:p>
            <a:pPr marL="457200" marR="0" lvl="0" indent="-342900" algn="l" rtl="0">
              <a:lnSpc>
                <a:spcPct val="100000"/>
              </a:lnSpc>
              <a:spcBef>
                <a:spcPts val="0"/>
              </a:spcBef>
              <a:spcAft>
                <a:spcPts val="0"/>
              </a:spcAft>
              <a:buClr>
                <a:srgbClr val="000000"/>
              </a:buClr>
              <a:buSzPts val="1800"/>
              <a:buFont typeface="Cambria"/>
              <a:buChar char="●"/>
            </a:pPr>
            <a:r>
              <a:rPr lang="en" sz="1800" b="1" i="0" u="none" strike="noStrike" cap="none">
                <a:solidFill>
                  <a:srgbClr val="000000"/>
                </a:solidFill>
                <a:latin typeface="Cambria"/>
                <a:ea typeface="Cambria"/>
                <a:cs typeface="Cambria"/>
                <a:sym typeface="Cambria"/>
              </a:rPr>
              <a:t>Not much wiggle room</a:t>
            </a:r>
            <a:endParaRPr sz="1800" b="1" i="0" u="none" strike="noStrike" cap="none">
              <a:solidFill>
                <a:srgbClr val="000000"/>
              </a:solidFill>
              <a:latin typeface="Cambria"/>
              <a:ea typeface="Cambria"/>
              <a:cs typeface="Cambria"/>
              <a:sym typeface="Cambria"/>
            </a:endParaRPr>
          </a:p>
        </p:txBody>
      </p:sp>
      <p:sp>
        <p:nvSpPr>
          <p:cNvPr id="397" name="Google Shape;397;p57"/>
          <p:cNvSpPr txBox="1"/>
          <p:nvPr/>
        </p:nvSpPr>
        <p:spPr>
          <a:xfrm>
            <a:off x="3175150" y="4352300"/>
            <a:ext cx="3009600" cy="5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mbria"/>
              <a:ea typeface="Cambria"/>
              <a:cs typeface="Cambria"/>
              <a:sym typeface="Cambria"/>
            </a:endParaRPr>
          </a:p>
        </p:txBody>
      </p:sp>
      <p:sp>
        <p:nvSpPr>
          <p:cNvPr id="398" name="Google Shape;398;p57"/>
          <p:cNvSpPr txBox="1"/>
          <p:nvPr/>
        </p:nvSpPr>
        <p:spPr>
          <a:xfrm>
            <a:off x="-19050" y="202975"/>
            <a:ext cx="2468100" cy="625800"/>
          </a:xfrm>
          <a:prstGeom prst="rect">
            <a:avLst/>
          </a:prstGeom>
          <a:solidFill>
            <a:srgbClr val="4DDBEA"/>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One option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8"/>
          <p:cNvPicPr preferRelativeResize="0"/>
          <p:nvPr/>
        </p:nvPicPr>
        <p:blipFill>
          <a:blip r:embed="rId3">
            <a:alphaModFix/>
          </a:blip>
          <a:stretch>
            <a:fillRect/>
          </a:stretch>
        </p:blipFill>
        <p:spPr>
          <a:xfrm>
            <a:off x="2370500" y="485200"/>
            <a:ext cx="6288476" cy="4173099"/>
          </a:xfrm>
          <a:prstGeom prst="rect">
            <a:avLst/>
          </a:prstGeom>
          <a:noFill/>
          <a:ln>
            <a:noFill/>
          </a:ln>
        </p:spPr>
      </p:pic>
      <p:sp>
        <p:nvSpPr>
          <p:cNvPr id="404" name="Google Shape;404;p58"/>
          <p:cNvSpPr/>
          <p:nvPr/>
        </p:nvSpPr>
        <p:spPr>
          <a:xfrm>
            <a:off x="3019925" y="1711250"/>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58"/>
          <p:cNvSpPr txBox="1"/>
          <p:nvPr/>
        </p:nvSpPr>
        <p:spPr>
          <a:xfrm>
            <a:off x="3988450" y="1711250"/>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406" name="Google Shape;406;p58"/>
          <p:cNvSpPr/>
          <p:nvPr/>
        </p:nvSpPr>
        <p:spPr>
          <a:xfrm>
            <a:off x="3019925" y="2153150"/>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8"/>
          <p:cNvSpPr txBox="1"/>
          <p:nvPr/>
        </p:nvSpPr>
        <p:spPr>
          <a:xfrm>
            <a:off x="3762150" y="2073325"/>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Chinese Mandarin B SL</a:t>
            </a:r>
            <a:endParaRPr sz="2400" b="1" i="0" u="none" strike="noStrike" cap="none">
              <a:solidFill>
                <a:schemeClr val="lt2"/>
              </a:solidFill>
              <a:latin typeface="Arial"/>
              <a:ea typeface="Arial"/>
              <a:cs typeface="Arial"/>
              <a:sym typeface="Arial"/>
            </a:endParaRPr>
          </a:p>
        </p:txBody>
      </p:sp>
      <p:sp>
        <p:nvSpPr>
          <p:cNvPr id="408" name="Google Shape;408;p58"/>
          <p:cNvSpPr/>
          <p:nvPr/>
        </p:nvSpPr>
        <p:spPr>
          <a:xfrm>
            <a:off x="5812625" y="2614400"/>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Geography SL</a:t>
            </a:r>
            <a:endParaRPr sz="2400" b="1" i="0" u="none" strike="noStrike" cap="none">
              <a:solidFill>
                <a:schemeClr val="dk1"/>
              </a:solidFill>
              <a:latin typeface="Arial"/>
              <a:ea typeface="Arial"/>
              <a:cs typeface="Arial"/>
              <a:sym typeface="Arial"/>
            </a:endParaRPr>
          </a:p>
        </p:txBody>
      </p:sp>
      <p:sp>
        <p:nvSpPr>
          <p:cNvPr id="409" name="Google Shape;409;p58"/>
          <p:cNvSpPr/>
          <p:nvPr/>
        </p:nvSpPr>
        <p:spPr>
          <a:xfrm>
            <a:off x="3019925" y="3020150"/>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Chemistry HL</a:t>
            </a:r>
            <a:endParaRPr sz="2400" b="1" i="0" u="none" strike="noStrike" cap="none">
              <a:solidFill>
                <a:schemeClr val="dk1"/>
              </a:solidFill>
              <a:latin typeface="Arial"/>
              <a:ea typeface="Arial"/>
              <a:cs typeface="Arial"/>
              <a:sym typeface="Arial"/>
            </a:endParaRPr>
          </a:p>
        </p:txBody>
      </p:sp>
      <p:sp>
        <p:nvSpPr>
          <p:cNvPr id="410" name="Google Shape;410;p58"/>
          <p:cNvSpPr/>
          <p:nvPr/>
        </p:nvSpPr>
        <p:spPr>
          <a:xfrm>
            <a:off x="3019925" y="3445250"/>
            <a:ext cx="5510100" cy="386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  Math: Analysis &amp; Approaches SL</a:t>
            </a:r>
            <a:endParaRPr sz="2400" b="1" i="0" u="none" strike="noStrike" cap="none">
              <a:solidFill>
                <a:schemeClr val="lt2"/>
              </a:solidFill>
              <a:latin typeface="Arial"/>
              <a:ea typeface="Arial"/>
              <a:cs typeface="Arial"/>
              <a:sym typeface="Arial"/>
            </a:endParaRPr>
          </a:p>
        </p:txBody>
      </p:sp>
      <p:sp>
        <p:nvSpPr>
          <p:cNvPr id="411" name="Google Shape;411;p58"/>
          <p:cNvSpPr/>
          <p:nvPr/>
        </p:nvSpPr>
        <p:spPr>
          <a:xfrm>
            <a:off x="3019925" y="3870350"/>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Biology HL</a:t>
            </a:r>
            <a:endParaRPr sz="2400" b="1" i="0" u="none" strike="noStrike" cap="none">
              <a:solidFill>
                <a:schemeClr val="dk1"/>
              </a:solidFill>
              <a:latin typeface="Arial"/>
              <a:ea typeface="Arial"/>
              <a:cs typeface="Arial"/>
              <a:sym typeface="Arial"/>
            </a:endParaRPr>
          </a:p>
        </p:txBody>
      </p:sp>
      <p:sp>
        <p:nvSpPr>
          <p:cNvPr id="412" name="Google Shape;412;p58"/>
          <p:cNvSpPr txBox="1"/>
          <p:nvPr/>
        </p:nvSpPr>
        <p:spPr>
          <a:xfrm>
            <a:off x="3264850" y="2515225"/>
            <a:ext cx="2373000" cy="38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US/VA History</a:t>
            </a:r>
            <a:endParaRPr sz="1400" b="0" i="0" u="none" strike="noStrike" cap="none">
              <a:solidFill>
                <a:srgbClr val="000000"/>
              </a:solidFill>
              <a:latin typeface="Arial"/>
              <a:ea typeface="Arial"/>
              <a:cs typeface="Arial"/>
              <a:sym typeface="Arial"/>
            </a:endParaRPr>
          </a:p>
        </p:txBody>
      </p:sp>
      <p:sp>
        <p:nvSpPr>
          <p:cNvPr id="413" name="Google Shape;413;p58"/>
          <p:cNvSpPr txBox="1"/>
          <p:nvPr/>
        </p:nvSpPr>
        <p:spPr>
          <a:xfrm>
            <a:off x="-19050" y="828775"/>
            <a:ext cx="2614800" cy="10362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00000"/>
              </a:lnSpc>
              <a:spcBef>
                <a:spcPts val="0"/>
              </a:spcBef>
              <a:spcAft>
                <a:spcPts val="0"/>
              </a:spcAft>
              <a:buClr>
                <a:srgbClr val="000000"/>
              </a:buClr>
              <a:buSzPts val="1700"/>
              <a:buFont typeface="Arial"/>
              <a:buChar char="●"/>
            </a:pPr>
            <a:r>
              <a:rPr lang="en" sz="1700" b="1" i="0" u="none" strike="noStrike" cap="none">
                <a:solidFill>
                  <a:srgbClr val="000000"/>
                </a:solidFill>
                <a:latin typeface="Arial"/>
                <a:ea typeface="Arial"/>
                <a:cs typeface="Arial"/>
                <a:sym typeface="Arial"/>
              </a:rPr>
              <a:t>Two Group 4 - Science </a:t>
            </a:r>
            <a:endParaRPr sz="1700" b="1"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1" i="0" u="none" strike="noStrike" cap="none">
                <a:solidFill>
                  <a:srgbClr val="000000"/>
                </a:solidFill>
                <a:latin typeface="Arial"/>
                <a:ea typeface="Arial"/>
                <a:cs typeface="Arial"/>
                <a:sym typeface="Arial"/>
              </a:rPr>
              <a:t>No Group 6 - The Arts</a:t>
            </a:r>
            <a:endParaRPr sz="1700" b="1"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1" i="0" u="none" strike="noStrike" cap="none">
                <a:solidFill>
                  <a:srgbClr val="000000"/>
                </a:solidFill>
                <a:latin typeface="Arial"/>
                <a:ea typeface="Arial"/>
                <a:cs typeface="Arial"/>
                <a:sym typeface="Arial"/>
              </a:rPr>
              <a:t>Grade level USVA</a:t>
            </a:r>
            <a:endParaRPr sz="1700" b="1" i="0" u="none" strike="noStrike" cap="none">
              <a:solidFill>
                <a:srgbClr val="000000"/>
              </a:solidFill>
              <a:latin typeface="Arial"/>
              <a:ea typeface="Arial"/>
              <a:cs typeface="Arial"/>
              <a:sym typeface="Arial"/>
            </a:endParaRPr>
          </a:p>
        </p:txBody>
      </p:sp>
      <p:sp>
        <p:nvSpPr>
          <p:cNvPr id="414" name="Google Shape;414;p58"/>
          <p:cNvSpPr txBox="1"/>
          <p:nvPr/>
        </p:nvSpPr>
        <p:spPr>
          <a:xfrm>
            <a:off x="-19050" y="202975"/>
            <a:ext cx="2468100" cy="625800"/>
          </a:xfrm>
          <a:prstGeom prst="rect">
            <a:avLst/>
          </a:prstGeom>
          <a:solidFill>
            <a:srgbClr val="4DDBEA"/>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Another option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59"/>
          <p:cNvPicPr preferRelativeResize="0"/>
          <p:nvPr/>
        </p:nvPicPr>
        <p:blipFill>
          <a:blip r:embed="rId3">
            <a:alphaModFix/>
          </a:blip>
          <a:stretch>
            <a:fillRect/>
          </a:stretch>
        </p:blipFill>
        <p:spPr>
          <a:xfrm>
            <a:off x="2630750" y="502400"/>
            <a:ext cx="6288476" cy="4325401"/>
          </a:xfrm>
          <a:prstGeom prst="rect">
            <a:avLst/>
          </a:prstGeom>
          <a:noFill/>
          <a:ln>
            <a:noFill/>
          </a:ln>
        </p:spPr>
      </p:pic>
      <p:sp>
        <p:nvSpPr>
          <p:cNvPr id="420" name="Google Shape;420;p59"/>
          <p:cNvSpPr/>
          <p:nvPr/>
        </p:nvSpPr>
        <p:spPr>
          <a:xfrm>
            <a:off x="3324725" y="1787450"/>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59"/>
          <p:cNvSpPr txBox="1"/>
          <p:nvPr/>
        </p:nvSpPr>
        <p:spPr>
          <a:xfrm>
            <a:off x="4293250" y="1787450"/>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422" name="Google Shape;422;p59"/>
          <p:cNvSpPr/>
          <p:nvPr/>
        </p:nvSpPr>
        <p:spPr>
          <a:xfrm>
            <a:off x="3324725" y="2229350"/>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59"/>
          <p:cNvSpPr txBox="1"/>
          <p:nvPr/>
        </p:nvSpPr>
        <p:spPr>
          <a:xfrm>
            <a:off x="4066950" y="2149525"/>
            <a:ext cx="3657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Chinese Mandarin B SL</a:t>
            </a:r>
            <a:endParaRPr sz="2400" b="1" i="0" u="none" strike="noStrike" cap="none">
              <a:solidFill>
                <a:schemeClr val="lt2"/>
              </a:solidFill>
              <a:latin typeface="Arial"/>
              <a:ea typeface="Arial"/>
              <a:cs typeface="Arial"/>
              <a:sym typeface="Arial"/>
            </a:endParaRPr>
          </a:p>
        </p:txBody>
      </p:sp>
      <p:sp>
        <p:nvSpPr>
          <p:cNvPr id="424" name="Google Shape;424;p59"/>
          <p:cNvSpPr/>
          <p:nvPr/>
        </p:nvSpPr>
        <p:spPr>
          <a:xfrm>
            <a:off x="3324725" y="2690600"/>
            <a:ext cx="55101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History of Americas/Topics HL</a:t>
            </a:r>
            <a:endParaRPr sz="2400" b="1" i="0" u="none" strike="noStrike" cap="none">
              <a:solidFill>
                <a:schemeClr val="dk1"/>
              </a:solidFill>
              <a:latin typeface="Arial"/>
              <a:ea typeface="Arial"/>
              <a:cs typeface="Arial"/>
              <a:sym typeface="Arial"/>
            </a:endParaRPr>
          </a:p>
        </p:txBody>
      </p:sp>
      <p:sp>
        <p:nvSpPr>
          <p:cNvPr id="425" name="Google Shape;425;p59"/>
          <p:cNvSpPr/>
          <p:nvPr/>
        </p:nvSpPr>
        <p:spPr>
          <a:xfrm>
            <a:off x="3324725" y="3096350"/>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Chemistry HL</a:t>
            </a:r>
            <a:endParaRPr sz="2400" b="1" i="0" u="none" strike="noStrike" cap="none">
              <a:solidFill>
                <a:schemeClr val="dk1"/>
              </a:solidFill>
              <a:latin typeface="Arial"/>
              <a:ea typeface="Arial"/>
              <a:cs typeface="Arial"/>
              <a:sym typeface="Arial"/>
            </a:endParaRPr>
          </a:p>
        </p:txBody>
      </p:sp>
      <p:sp>
        <p:nvSpPr>
          <p:cNvPr id="426" name="Google Shape;426;p59"/>
          <p:cNvSpPr/>
          <p:nvPr/>
        </p:nvSpPr>
        <p:spPr>
          <a:xfrm>
            <a:off x="3324725" y="3521450"/>
            <a:ext cx="5510100" cy="386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a:t>
            </a:r>
            <a:r>
              <a:rPr lang="en" sz="2400" b="1" i="0" u="none" strike="noStrike" cap="none">
                <a:solidFill>
                  <a:schemeClr val="lt2"/>
                </a:solidFill>
                <a:latin typeface="Arial"/>
                <a:ea typeface="Arial"/>
                <a:cs typeface="Arial"/>
                <a:sym typeface="Arial"/>
              </a:rPr>
              <a:t>Math: Analysis &amp; Approaches SL</a:t>
            </a:r>
            <a:endParaRPr sz="2400" b="1" i="0" u="none" strike="noStrike" cap="none">
              <a:solidFill>
                <a:schemeClr val="lt2"/>
              </a:solidFill>
              <a:latin typeface="Arial"/>
              <a:ea typeface="Arial"/>
              <a:cs typeface="Arial"/>
              <a:sym typeface="Arial"/>
            </a:endParaRPr>
          </a:p>
        </p:txBody>
      </p:sp>
      <p:sp>
        <p:nvSpPr>
          <p:cNvPr id="427" name="Google Shape;427;p59"/>
          <p:cNvSpPr/>
          <p:nvPr/>
        </p:nvSpPr>
        <p:spPr>
          <a:xfrm>
            <a:off x="3324725" y="3946550"/>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   </a:t>
            </a:r>
            <a:endParaRPr sz="2400" b="1"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Economics SL</a:t>
            </a:r>
            <a:endParaRPr sz="2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2"/>
              </a:solidFill>
              <a:latin typeface="Arial"/>
              <a:ea typeface="Arial"/>
              <a:cs typeface="Arial"/>
              <a:sym typeface="Arial"/>
            </a:endParaRPr>
          </a:p>
        </p:txBody>
      </p:sp>
      <p:sp>
        <p:nvSpPr>
          <p:cNvPr id="428" name="Google Shape;428;p59"/>
          <p:cNvSpPr txBox="1"/>
          <p:nvPr/>
        </p:nvSpPr>
        <p:spPr>
          <a:xfrm>
            <a:off x="3251350" y="4352300"/>
            <a:ext cx="3009600" cy="5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mbria"/>
              <a:ea typeface="Cambria"/>
              <a:cs typeface="Cambria"/>
              <a:sym typeface="Cambria"/>
            </a:endParaRPr>
          </a:p>
        </p:txBody>
      </p:sp>
      <p:sp>
        <p:nvSpPr>
          <p:cNvPr id="429" name="Google Shape;429;p59"/>
          <p:cNvSpPr txBox="1"/>
          <p:nvPr/>
        </p:nvSpPr>
        <p:spPr>
          <a:xfrm>
            <a:off x="-19050" y="202975"/>
            <a:ext cx="2468100" cy="625800"/>
          </a:xfrm>
          <a:prstGeom prst="rect">
            <a:avLst/>
          </a:prstGeom>
          <a:solidFill>
            <a:srgbClr val="4DDBEA"/>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A third option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59"/>
          <p:cNvSpPr txBox="1"/>
          <p:nvPr/>
        </p:nvSpPr>
        <p:spPr>
          <a:xfrm>
            <a:off x="6106475" y="3964300"/>
            <a:ext cx="2717400" cy="369300"/>
          </a:xfrm>
          <a:prstGeom prst="rect">
            <a:avLst/>
          </a:prstGeom>
          <a:noFill/>
          <a:ln>
            <a:noFill/>
          </a:ln>
        </p:spPr>
        <p:txBody>
          <a:bodyPr spcFirstLastPara="1" wrap="square" lIns="91425" tIns="0" rIns="91425"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400" b="1" i="0" u="none" strike="noStrike" cap="none">
                <a:solidFill>
                  <a:schemeClr val="dk1"/>
                </a:solidFill>
                <a:latin typeface="Arial"/>
                <a:ea typeface="Arial"/>
                <a:cs typeface="Arial"/>
                <a:sym typeface="Arial"/>
              </a:rPr>
              <a:t>Flex or elective</a:t>
            </a:r>
            <a:endParaRPr sz="1400" b="0" i="0" u="none" strike="noStrike" cap="none">
              <a:solidFill>
                <a:srgbClr val="000000"/>
              </a:solidFill>
              <a:latin typeface="Arial"/>
              <a:ea typeface="Arial"/>
              <a:cs typeface="Arial"/>
              <a:sym typeface="Arial"/>
            </a:endParaRPr>
          </a:p>
        </p:txBody>
      </p:sp>
      <p:sp>
        <p:nvSpPr>
          <p:cNvPr id="431" name="Google Shape;431;p59"/>
          <p:cNvSpPr txBox="1"/>
          <p:nvPr/>
        </p:nvSpPr>
        <p:spPr>
          <a:xfrm>
            <a:off x="39750" y="1143000"/>
            <a:ext cx="2350500" cy="21240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Two Group 3 </a:t>
            </a: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No Group 6</a:t>
            </a: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Open space in 12th grade</a:t>
            </a: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SzPts val="1800"/>
              <a:buChar char="●"/>
            </a:pPr>
            <a:r>
              <a:rPr lang="en" sz="1800" b="1"/>
              <a:t>Hits multiple VA diploma requirements</a:t>
            </a:r>
            <a:endParaRPr sz="18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60"/>
          <p:cNvPicPr preferRelativeResize="0"/>
          <p:nvPr/>
        </p:nvPicPr>
        <p:blipFill>
          <a:blip r:embed="rId3">
            <a:alphaModFix/>
          </a:blip>
          <a:stretch>
            <a:fillRect/>
          </a:stretch>
        </p:blipFill>
        <p:spPr>
          <a:xfrm>
            <a:off x="2317738" y="578500"/>
            <a:ext cx="6288476" cy="4173099"/>
          </a:xfrm>
          <a:prstGeom prst="rect">
            <a:avLst/>
          </a:prstGeom>
          <a:noFill/>
          <a:ln>
            <a:noFill/>
          </a:ln>
        </p:spPr>
      </p:pic>
      <p:sp>
        <p:nvSpPr>
          <p:cNvPr id="437" name="Google Shape;437;p60"/>
          <p:cNvSpPr/>
          <p:nvPr/>
        </p:nvSpPr>
        <p:spPr>
          <a:xfrm>
            <a:off x="3019925" y="1711250"/>
            <a:ext cx="5510100" cy="441900"/>
          </a:xfrm>
          <a:prstGeom prst="rect">
            <a:avLst/>
          </a:prstGeom>
          <a:solidFill>
            <a:srgbClr val="FF00A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60"/>
          <p:cNvSpPr txBox="1"/>
          <p:nvPr/>
        </p:nvSpPr>
        <p:spPr>
          <a:xfrm>
            <a:off x="3988450" y="1711250"/>
            <a:ext cx="34416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English Literature HL</a:t>
            </a:r>
            <a:endParaRPr sz="2400" b="1" i="0" u="none" strike="noStrike" cap="none">
              <a:solidFill>
                <a:schemeClr val="lt2"/>
              </a:solidFill>
              <a:latin typeface="Arial"/>
              <a:ea typeface="Arial"/>
              <a:cs typeface="Arial"/>
              <a:sym typeface="Arial"/>
            </a:endParaRPr>
          </a:p>
        </p:txBody>
      </p:sp>
      <p:sp>
        <p:nvSpPr>
          <p:cNvPr id="439" name="Google Shape;439;p60"/>
          <p:cNvSpPr/>
          <p:nvPr/>
        </p:nvSpPr>
        <p:spPr>
          <a:xfrm>
            <a:off x="3019925" y="2153150"/>
            <a:ext cx="5510100" cy="441900"/>
          </a:xfrm>
          <a:prstGeom prst="rect">
            <a:avLst/>
          </a:prstGeom>
          <a:solidFill>
            <a:srgbClr val="3D5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60"/>
          <p:cNvSpPr txBox="1"/>
          <p:nvPr/>
        </p:nvSpPr>
        <p:spPr>
          <a:xfrm>
            <a:off x="4755275" y="2096700"/>
            <a:ext cx="2039400" cy="44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a:solidFill>
                  <a:schemeClr val="lt2"/>
                </a:solidFill>
              </a:rPr>
              <a:t>French</a:t>
            </a:r>
            <a:r>
              <a:rPr lang="en" sz="2400" b="1" i="0" u="none" strike="noStrike" cap="none">
                <a:solidFill>
                  <a:schemeClr val="lt2"/>
                </a:solidFill>
                <a:latin typeface="Arial"/>
                <a:ea typeface="Arial"/>
                <a:cs typeface="Arial"/>
                <a:sym typeface="Arial"/>
              </a:rPr>
              <a:t> B </a:t>
            </a:r>
            <a:r>
              <a:rPr lang="en" sz="2400" b="1">
                <a:solidFill>
                  <a:schemeClr val="lt2"/>
                </a:solidFill>
              </a:rPr>
              <a:t>H</a:t>
            </a:r>
            <a:r>
              <a:rPr lang="en" sz="2400" b="1" i="0" u="none" strike="noStrike" cap="none">
                <a:solidFill>
                  <a:schemeClr val="lt2"/>
                </a:solidFill>
                <a:latin typeface="Arial"/>
                <a:ea typeface="Arial"/>
                <a:cs typeface="Arial"/>
                <a:sym typeface="Arial"/>
              </a:rPr>
              <a:t>L</a:t>
            </a:r>
            <a:endParaRPr sz="2400" b="1" i="0" u="none" strike="noStrike" cap="none">
              <a:solidFill>
                <a:schemeClr val="lt2"/>
              </a:solidFill>
              <a:latin typeface="Arial"/>
              <a:ea typeface="Arial"/>
              <a:cs typeface="Arial"/>
              <a:sym typeface="Arial"/>
            </a:endParaRPr>
          </a:p>
        </p:txBody>
      </p:sp>
      <p:sp>
        <p:nvSpPr>
          <p:cNvPr id="441" name="Google Shape;441;p60"/>
          <p:cNvSpPr/>
          <p:nvPr/>
        </p:nvSpPr>
        <p:spPr>
          <a:xfrm>
            <a:off x="5812625" y="2614400"/>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a:t>
            </a:r>
            <a:r>
              <a:rPr lang="en" sz="2400" b="1">
                <a:solidFill>
                  <a:schemeClr val="dk1"/>
                </a:solidFill>
              </a:rPr>
              <a:t>Psychology S</a:t>
            </a:r>
            <a:r>
              <a:rPr lang="en" sz="2400" b="1" i="0" u="none" strike="noStrike" cap="none">
                <a:solidFill>
                  <a:schemeClr val="dk1"/>
                </a:solidFill>
                <a:latin typeface="Arial"/>
                <a:ea typeface="Arial"/>
                <a:cs typeface="Arial"/>
                <a:sym typeface="Arial"/>
              </a:rPr>
              <a:t>L</a:t>
            </a:r>
            <a:endParaRPr sz="2400" b="1" i="0" u="none" strike="noStrike" cap="none">
              <a:solidFill>
                <a:schemeClr val="dk1"/>
              </a:solidFill>
              <a:latin typeface="Arial"/>
              <a:ea typeface="Arial"/>
              <a:cs typeface="Arial"/>
              <a:sym typeface="Arial"/>
            </a:endParaRPr>
          </a:p>
        </p:txBody>
      </p:sp>
      <p:sp>
        <p:nvSpPr>
          <p:cNvPr id="442" name="Google Shape;442;p60"/>
          <p:cNvSpPr/>
          <p:nvPr/>
        </p:nvSpPr>
        <p:spPr>
          <a:xfrm>
            <a:off x="3019925" y="3020150"/>
            <a:ext cx="5510100" cy="3864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  Chemistry HL</a:t>
            </a:r>
            <a:endParaRPr sz="2400" b="1" i="0" u="none" strike="noStrike" cap="none">
              <a:solidFill>
                <a:schemeClr val="dk1"/>
              </a:solidFill>
              <a:latin typeface="Arial"/>
              <a:ea typeface="Arial"/>
              <a:cs typeface="Arial"/>
              <a:sym typeface="Arial"/>
            </a:endParaRPr>
          </a:p>
        </p:txBody>
      </p:sp>
      <p:sp>
        <p:nvSpPr>
          <p:cNvPr id="443" name="Google Shape;443;p60"/>
          <p:cNvSpPr/>
          <p:nvPr/>
        </p:nvSpPr>
        <p:spPr>
          <a:xfrm>
            <a:off x="3019925" y="3445250"/>
            <a:ext cx="5510100" cy="386400"/>
          </a:xfrm>
          <a:prstGeom prst="rect">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  Math: Analysis &amp; Approaches SL</a:t>
            </a:r>
            <a:endParaRPr sz="2400" b="1" i="0" u="none" strike="noStrike" cap="none">
              <a:solidFill>
                <a:schemeClr val="lt2"/>
              </a:solidFill>
              <a:latin typeface="Arial"/>
              <a:ea typeface="Arial"/>
              <a:cs typeface="Arial"/>
              <a:sym typeface="Arial"/>
            </a:endParaRPr>
          </a:p>
        </p:txBody>
      </p:sp>
      <p:sp>
        <p:nvSpPr>
          <p:cNvPr id="444" name="Google Shape;444;p60"/>
          <p:cNvSpPr/>
          <p:nvPr/>
        </p:nvSpPr>
        <p:spPr>
          <a:xfrm>
            <a:off x="3019925" y="2606000"/>
            <a:ext cx="2717400" cy="3864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lt2"/>
                </a:solidFill>
                <a:latin typeface="Arial"/>
                <a:ea typeface="Arial"/>
                <a:cs typeface="Arial"/>
                <a:sym typeface="Arial"/>
              </a:rPr>
              <a:t>   </a:t>
            </a:r>
            <a:endParaRPr sz="2400" b="1" i="0" u="none" strike="noStrike" cap="none">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400" b="1" i="0" u="none" strike="noStrike" cap="none">
                <a:solidFill>
                  <a:schemeClr val="dk1"/>
                </a:solidFill>
                <a:latin typeface="Arial"/>
                <a:ea typeface="Arial"/>
                <a:cs typeface="Arial"/>
                <a:sym typeface="Arial"/>
              </a:rPr>
              <a:t>Economics SL</a:t>
            </a:r>
            <a:endParaRPr sz="24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2"/>
              </a:solidFill>
              <a:latin typeface="Arial"/>
              <a:ea typeface="Arial"/>
              <a:cs typeface="Arial"/>
              <a:sym typeface="Arial"/>
            </a:endParaRPr>
          </a:p>
        </p:txBody>
      </p:sp>
      <p:sp>
        <p:nvSpPr>
          <p:cNvPr id="445" name="Google Shape;445;p60"/>
          <p:cNvSpPr txBox="1"/>
          <p:nvPr/>
        </p:nvSpPr>
        <p:spPr>
          <a:xfrm>
            <a:off x="2946550" y="4276100"/>
            <a:ext cx="3009600" cy="551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mbria"/>
              <a:ea typeface="Cambria"/>
              <a:cs typeface="Cambria"/>
              <a:sym typeface="Cambria"/>
            </a:endParaRPr>
          </a:p>
        </p:txBody>
      </p:sp>
      <p:sp>
        <p:nvSpPr>
          <p:cNvPr id="446" name="Google Shape;446;p60"/>
          <p:cNvSpPr txBox="1"/>
          <p:nvPr/>
        </p:nvSpPr>
        <p:spPr>
          <a:xfrm>
            <a:off x="-19050" y="202975"/>
            <a:ext cx="2468100" cy="625800"/>
          </a:xfrm>
          <a:prstGeom prst="rect">
            <a:avLst/>
          </a:prstGeom>
          <a:solidFill>
            <a:srgbClr val="4DDBEA"/>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dk1"/>
                </a:solidFill>
                <a:latin typeface="Arial"/>
                <a:ea typeface="Arial"/>
                <a:cs typeface="Arial"/>
                <a:sym typeface="Arial"/>
              </a:rPr>
              <a:t>A </a:t>
            </a:r>
            <a:r>
              <a:rPr lang="en" sz="2400">
                <a:solidFill>
                  <a:schemeClr val="dk1"/>
                </a:solidFill>
              </a:rPr>
              <a:t>fourth</a:t>
            </a:r>
            <a:r>
              <a:rPr lang="en" sz="2400" b="0" i="0" u="none" strike="noStrike" cap="none">
                <a:solidFill>
                  <a:schemeClr val="dk1"/>
                </a:solidFill>
                <a:latin typeface="Arial"/>
                <a:ea typeface="Arial"/>
                <a:cs typeface="Arial"/>
                <a:sym typeface="Arial"/>
              </a:rPr>
              <a:t> option</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60"/>
          <p:cNvSpPr txBox="1"/>
          <p:nvPr/>
        </p:nvSpPr>
        <p:spPr>
          <a:xfrm>
            <a:off x="5868350" y="3869225"/>
            <a:ext cx="2468100" cy="369300"/>
          </a:xfrm>
          <a:prstGeom prst="rect">
            <a:avLst/>
          </a:prstGeom>
          <a:noFill/>
          <a:ln>
            <a:noFill/>
          </a:ln>
        </p:spPr>
        <p:txBody>
          <a:bodyPr spcFirstLastPara="1" wrap="square" lIns="91425" tIns="0" rIns="91425"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400" b="1">
                <a:solidFill>
                  <a:schemeClr val="dk1"/>
                </a:solidFill>
              </a:rPr>
              <a:t>Orchestra</a:t>
            </a:r>
            <a:endParaRPr sz="1400" b="0" i="0" u="none" strike="noStrike" cap="none">
              <a:solidFill>
                <a:srgbClr val="000000"/>
              </a:solidFill>
              <a:latin typeface="Arial"/>
              <a:ea typeface="Arial"/>
              <a:cs typeface="Arial"/>
              <a:sym typeface="Arial"/>
            </a:endParaRPr>
          </a:p>
        </p:txBody>
      </p:sp>
      <p:sp>
        <p:nvSpPr>
          <p:cNvPr id="448" name="Google Shape;448;p60"/>
          <p:cNvSpPr txBox="1"/>
          <p:nvPr/>
        </p:nvSpPr>
        <p:spPr>
          <a:xfrm>
            <a:off x="39750" y="1143000"/>
            <a:ext cx="2350500" cy="24012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Two Group 3 </a:t>
            </a: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No Group 6</a:t>
            </a: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Open space </a:t>
            </a:r>
            <a:r>
              <a:rPr lang="en" sz="1800" b="1"/>
              <a:t>electives - Interested in continuing music? This is your option!!</a:t>
            </a:r>
            <a:endParaRPr sz="1800" b="1" i="0" u="none" strike="noStrike" cap="none">
              <a:solidFill>
                <a:srgbClr val="000000"/>
              </a:solidFill>
              <a:latin typeface="Arial"/>
              <a:ea typeface="Arial"/>
              <a:cs typeface="Arial"/>
              <a:sym typeface="Arial"/>
            </a:endParaRPr>
          </a:p>
        </p:txBody>
      </p:sp>
      <p:sp>
        <p:nvSpPr>
          <p:cNvPr id="449" name="Google Shape;449;p60"/>
          <p:cNvSpPr txBox="1"/>
          <p:nvPr/>
        </p:nvSpPr>
        <p:spPr>
          <a:xfrm>
            <a:off x="3217300" y="3869225"/>
            <a:ext cx="2468100" cy="369300"/>
          </a:xfrm>
          <a:prstGeom prst="rect">
            <a:avLst/>
          </a:prstGeom>
          <a:noFill/>
          <a:ln>
            <a:noFill/>
          </a:ln>
        </p:spPr>
        <p:txBody>
          <a:bodyPr spcFirstLastPara="1" wrap="square" lIns="91425" tIns="0" rIns="91425"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400" b="1">
                <a:solidFill>
                  <a:schemeClr val="dk1"/>
                </a:solidFill>
              </a:rPr>
              <a:t>Orchestra</a:t>
            </a:r>
            <a:endParaRPr sz="1400" b="0" i="0" u="none" strike="noStrike" cap="none">
              <a:solidFill>
                <a:srgbClr val="000000"/>
              </a:solidFill>
              <a:latin typeface="Arial"/>
              <a:ea typeface="Arial"/>
              <a:cs typeface="Arial"/>
              <a:sym typeface="Arial"/>
            </a:endParaRPr>
          </a:p>
        </p:txBody>
      </p:sp>
      <p:sp>
        <p:nvSpPr>
          <p:cNvPr id="450" name="Google Shape;450;p60"/>
          <p:cNvSpPr txBox="1"/>
          <p:nvPr/>
        </p:nvSpPr>
        <p:spPr>
          <a:xfrm>
            <a:off x="161275" y="3445250"/>
            <a:ext cx="1971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NOTE:  Be sure to plan for Virginia diploma requirements.  This student would need to take USVA history over summer.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1"/>
          <p:cNvSpPr txBox="1"/>
          <p:nvPr/>
        </p:nvSpPr>
        <p:spPr>
          <a:xfrm>
            <a:off x="84275" y="507875"/>
            <a:ext cx="2601900" cy="10941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00000"/>
              </a:lnSpc>
              <a:spcBef>
                <a:spcPts val="0"/>
              </a:spcBef>
              <a:spcAft>
                <a:spcPts val="0"/>
              </a:spcAft>
              <a:buClr>
                <a:srgbClr val="000000"/>
              </a:buClr>
              <a:buSzPts val="2100"/>
              <a:buChar char="●"/>
            </a:pPr>
            <a:r>
              <a:rPr lang="en" sz="2100" b="1" i="0" u="none" strike="noStrike" cap="none">
                <a:solidFill>
                  <a:srgbClr val="000000"/>
                </a:solidFill>
              </a:rPr>
              <a:t>14 SLOTS </a:t>
            </a:r>
            <a:endParaRPr sz="2100" b="1" i="0" u="none" strike="noStrike" cap="none">
              <a:solidFill>
                <a:srgbClr val="000000"/>
              </a:solidFill>
            </a:endParaRPr>
          </a:p>
          <a:p>
            <a:pPr marL="457200" marR="0" lvl="0" indent="0" algn="l" rtl="0">
              <a:lnSpc>
                <a:spcPct val="100000"/>
              </a:lnSpc>
              <a:spcBef>
                <a:spcPts val="0"/>
              </a:spcBef>
              <a:spcAft>
                <a:spcPts val="0"/>
              </a:spcAft>
              <a:buNone/>
            </a:pPr>
            <a:r>
              <a:rPr lang="en" sz="2100" b="1" i="0" u="none" strike="noStrike" cap="none">
                <a:solidFill>
                  <a:srgbClr val="000000"/>
                </a:solidFill>
              </a:rPr>
              <a:t>(including IB Core/TOK)</a:t>
            </a:r>
            <a:endParaRPr sz="2100" b="1" i="0" u="none" strike="noStrike" cap="none">
              <a:solidFill>
                <a:srgbClr val="000000"/>
              </a:solidFill>
            </a:endParaRPr>
          </a:p>
          <a:p>
            <a:pPr marL="457200" marR="0" lvl="0" indent="0" algn="l" rtl="0">
              <a:lnSpc>
                <a:spcPct val="100000"/>
              </a:lnSpc>
              <a:spcBef>
                <a:spcPts val="0"/>
              </a:spcBef>
              <a:spcAft>
                <a:spcPts val="0"/>
              </a:spcAft>
              <a:buNone/>
            </a:pPr>
            <a:endParaRPr sz="2100" b="1"/>
          </a:p>
          <a:p>
            <a:pPr marL="457200" marR="0" lvl="0" indent="-361950" algn="l" rtl="0">
              <a:lnSpc>
                <a:spcPct val="100000"/>
              </a:lnSpc>
              <a:spcBef>
                <a:spcPts val="0"/>
              </a:spcBef>
              <a:spcAft>
                <a:spcPts val="0"/>
              </a:spcAft>
              <a:buClr>
                <a:srgbClr val="000000"/>
              </a:buClr>
              <a:buSzPts val="2100"/>
              <a:buChar char="●"/>
            </a:pPr>
            <a:r>
              <a:rPr lang="en" sz="2100" b="1"/>
              <a:t>M</a:t>
            </a:r>
            <a:r>
              <a:rPr lang="en" sz="2100" b="1" i="0" u="none" strike="noStrike" cap="none">
                <a:solidFill>
                  <a:srgbClr val="000000"/>
                </a:solidFill>
              </a:rPr>
              <a:t>OST IB CLASSES </a:t>
            </a:r>
            <a:r>
              <a:rPr lang="en" sz="2100" b="1"/>
              <a:t> ARE </a:t>
            </a:r>
            <a:r>
              <a:rPr lang="en" sz="2100" b="1" i="0" u="none" strike="noStrike" cap="none">
                <a:solidFill>
                  <a:srgbClr val="000000"/>
                </a:solidFill>
              </a:rPr>
              <a:t>TWO YEARS</a:t>
            </a:r>
            <a:endParaRPr sz="2100" b="1" i="0" u="none" strike="noStrike" cap="none">
              <a:solidFill>
                <a:srgbClr val="000000"/>
              </a:solidFill>
            </a:endParaRPr>
          </a:p>
        </p:txBody>
      </p:sp>
      <p:pic>
        <p:nvPicPr>
          <p:cNvPr id="456" name="Google Shape;456;p61"/>
          <p:cNvPicPr preferRelativeResize="0"/>
          <p:nvPr/>
        </p:nvPicPr>
        <p:blipFill>
          <a:blip r:embed="rId3">
            <a:alphaModFix/>
          </a:blip>
          <a:stretch>
            <a:fillRect/>
          </a:stretch>
        </p:blipFill>
        <p:spPr>
          <a:xfrm>
            <a:off x="2686175" y="601300"/>
            <a:ext cx="6288476" cy="4173099"/>
          </a:xfrm>
          <a:prstGeom prst="rect">
            <a:avLst/>
          </a:prstGeom>
          <a:noFill/>
          <a:ln>
            <a:noFill/>
          </a:ln>
        </p:spPr>
      </p:pic>
      <p:sp>
        <p:nvSpPr>
          <p:cNvPr id="457" name="Google Shape;457;p61"/>
          <p:cNvSpPr txBox="1"/>
          <p:nvPr/>
        </p:nvSpPr>
        <p:spPr>
          <a:xfrm>
            <a:off x="253725" y="3494375"/>
            <a:ext cx="1949100" cy="10149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NOTE:  IB ESS SL is two periods in the same year</a:t>
            </a:r>
            <a:endParaRPr sz="1800">
              <a:solidFill>
                <a:schemeClr val="dk2"/>
              </a:solidFill>
            </a:endParaRPr>
          </a:p>
        </p:txBody>
      </p:sp>
      <p:sp>
        <p:nvSpPr>
          <p:cNvPr id="458" name="Google Shape;458;p61"/>
          <p:cNvSpPr/>
          <p:nvPr/>
        </p:nvSpPr>
        <p:spPr>
          <a:xfrm>
            <a:off x="6631200" y="-80725"/>
            <a:ext cx="2456406" cy="1729890"/>
          </a:xfrm>
          <a:prstGeom prst="irregularSeal1">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9" name="Google Shape;459;p61"/>
          <p:cNvSpPr txBox="1"/>
          <p:nvPr/>
        </p:nvSpPr>
        <p:spPr>
          <a:xfrm>
            <a:off x="7375100" y="334425"/>
            <a:ext cx="1107000" cy="5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1"/>
                </a:solidFill>
              </a:rPr>
              <a:t>YOUR TURN</a:t>
            </a:r>
            <a:endParaRPr sz="2300" b="1">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2"/>
          <p:cNvSpPr txBox="1"/>
          <p:nvPr/>
        </p:nvSpPr>
        <p:spPr>
          <a:xfrm>
            <a:off x="2644025" y="114325"/>
            <a:ext cx="4588800" cy="101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sng" strike="noStrike" cap="none">
                <a:solidFill>
                  <a:schemeClr val="hlink"/>
                </a:solidFill>
                <a:latin typeface="Arial"/>
                <a:ea typeface="Arial"/>
                <a:cs typeface="Arial"/>
                <a:sym typeface="Arial"/>
                <a:hlinkClick r:id="rId3"/>
              </a:rPr>
              <a:t>W-L IB Scheduling Tool</a:t>
            </a:r>
            <a:endParaRPr sz="2400" b="0" i="0" u="none" strike="noStrike" cap="none">
              <a:solidFill>
                <a:srgbClr val="000000"/>
              </a:solidFill>
              <a:latin typeface="Arial"/>
              <a:ea typeface="Arial"/>
              <a:cs typeface="Arial"/>
              <a:sym typeface="Arial"/>
            </a:endParaRPr>
          </a:p>
        </p:txBody>
      </p:sp>
      <p:pic>
        <p:nvPicPr>
          <p:cNvPr id="465" name="Google Shape;465;p62"/>
          <p:cNvPicPr preferRelativeResize="0"/>
          <p:nvPr/>
        </p:nvPicPr>
        <p:blipFill rotWithShape="1">
          <a:blip r:embed="rId4">
            <a:alphaModFix/>
          </a:blip>
          <a:srcRect/>
          <a:stretch/>
        </p:blipFill>
        <p:spPr>
          <a:xfrm>
            <a:off x="2412375" y="957650"/>
            <a:ext cx="6174174" cy="3813126"/>
          </a:xfrm>
          <a:prstGeom prst="rect">
            <a:avLst/>
          </a:prstGeom>
          <a:noFill/>
          <a:ln>
            <a:noFill/>
          </a:ln>
        </p:spPr>
      </p:pic>
      <p:sp>
        <p:nvSpPr>
          <p:cNvPr id="466" name="Google Shape;466;p62"/>
          <p:cNvSpPr txBox="1"/>
          <p:nvPr/>
        </p:nvSpPr>
        <p:spPr>
          <a:xfrm>
            <a:off x="84225" y="957650"/>
            <a:ext cx="2328300" cy="109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100" b="1"/>
              <a:t>Will be updated and available on the Canvas course soon!</a:t>
            </a:r>
            <a:endParaRPr sz="2100" b="1" i="0" u="none" strike="noStrike" cap="none">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63">
            <a:hlinkClick r:id="rId3"/>
          </p:cNvPr>
          <p:cNvPicPr preferRelativeResize="0"/>
          <p:nvPr/>
        </p:nvPicPr>
        <p:blipFill rotWithShape="1">
          <a:blip r:embed="rId4">
            <a:alphaModFix/>
          </a:blip>
          <a:srcRect/>
          <a:stretch/>
        </p:blipFill>
        <p:spPr>
          <a:xfrm>
            <a:off x="253051" y="1463144"/>
            <a:ext cx="1849325" cy="1815606"/>
          </a:xfrm>
          <a:prstGeom prst="rect">
            <a:avLst/>
          </a:prstGeom>
          <a:noFill/>
          <a:ln>
            <a:noFill/>
          </a:ln>
        </p:spPr>
      </p:pic>
      <p:sp>
        <p:nvSpPr>
          <p:cNvPr id="472" name="Google Shape;472;p63"/>
          <p:cNvSpPr txBox="1"/>
          <p:nvPr/>
        </p:nvSpPr>
        <p:spPr>
          <a:xfrm>
            <a:off x="3416625" y="779875"/>
            <a:ext cx="467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3"/>
          <p:cNvSpPr txBox="1"/>
          <p:nvPr/>
        </p:nvSpPr>
        <p:spPr>
          <a:xfrm>
            <a:off x="2102375" y="117475"/>
            <a:ext cx="6860100" cy="5079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1" i="0" u="sng" strike="noStrike" cap="none">
                <a:solidFill>
                  <a:srgbClr val="000000"/>
                </a:solidFill>
                <a:latin typeface="Arial"/>
                <a:ea typeface="Arial"/>
                <a:cs typeface="Arial"/>
                <a:sym typeface="Arial"/>
              </a:rPr>
              <a:t>Next Steps</a:t>
            </a:r>
            <a:endParaRPr sz="28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endParaRPr sz="2400"/>
          </a:p>
          <a:p>
            <a:pPr marL="914400" marR="0" lvl="1" indent="-381000" algn="l" rtl="0">
              <a:lnSpc>
                <a:spcPct val="100000"/>
              </a:lnSpc>
              <a:spcBef>
                <a:spcPts val="0"/>
              </a:spcBef>
              <a:spcAft>
                <a:spcPts val="0"/>
              </a:spcAft>
              <a:buClr>
                <a:srgbClr val="000000"/>
              </a:buClr>
              <a:buSzPts val="2400"/>
              <a:buChar char="○"/>
            </a:pPr>
            <a:r>
              <a:rPr lang="en" sz="2400">
                <a:solidFill>
                  <a:schemeClr val="dk1"/>
                </a:solidFill>
              </a:rPr>
              <a:t>Complete Canvas course (available by 1/16)</a:t>
            </a:r>
            <a:endParaRPr sz="2400">
              <a:solidFill>
                <a:schemeClr val="dk1"/>
              </a:solidFill>
            </a:endParaRPr>
          </a:p>
          <a:p>
            <a:pPr marL="914400" marR="0" lvl="1" indent="-381000" algn="l" rtl="0">
              <a:lnSpc>
                <a:spcPct val="100000"/>
              </a:lnSpc>
              <a:spcBef>
                <a:spcPts val="0"/>
              </a:spcBef>
              <a:spcAft>
                <a:spcPts val="0"/>
              </a:spcAft>
              <a:buClr>
                <a:srgbClr val="000000"/>
              </a:buClr>
              <a:buSzPts val="2400"/>
              <a:buChar char="○"/>
            </a:pPr>
            <a:r>
              <a:rPr lang="en" sz="2400" i="0" u="none" strike="noStrike" cap="none">
                <a:solidFill>
                  <a:srgbClr val="000000"/>
                </a:solidFill>
              </a:rPr>
              <a:t>Required to pursue full IB</a:t>
            </a:r>
            <a:endParaRPr sz="2400"/>
          </a:p>
          <a:p>
            <a:pPr marL="914400" marR="0" lvl="1" indent="-381000" algn="l" rtl="0">
              <a:lnSpc>
                <a:spcPct val="100000"/>
              </a:lnSpc>
              <a:spcBef>
                <a:spcPts val="0"/>
              </a:spcBef>
              <a:spcAft>
                <a:spcPts val="0"/>
              </a:spcAft>
              <a:buClr>
                <a:srgbClr val="000000"/>
              </a:buClr>
              <a:buSzPts val="2400"/>
              <a:buChar char="○"/>
            </a:pPr>
            <a:r>
              <a:rPr lang="en" sz="2400" i="0" u="none" strike="noStrike" cap="none">
                <a:solidFill>
                  <a:srgbClr val="000000"/>
                </a:solidFill>
              </a:rPr>
              <a:t>Enroll code</a:t>
            </a:r>
            <a:endParaRPr sz="2400"/>
          </a:p>
          <a:p>
            <a:pPr marL="914400" marR="0" lvl="1" indent="-381000" algn="l" rtl="0">
              <a:lnSpc>
                <a:spcPct val="100000"/>
              </a:lnSpc>
              <a:spcBef>
                <a:spcPts val="0"/>
              </a:spcBef>
              <a:spcAft>
                <a:spcPts val="0"/>
              </a:spcAft>
              <a:buSzPts val="2400"/>
              <a:buChar char="○"/>
            </a:pPr>
            <a:r>
              <a:rPr lang="en" sz="2400" b="1" u="sng">
                <a:solidFill>
                  <a:schemeClr val="hlink"/>
                </a:solidFill>
                <a:hlinkClick r:id="rId5"/>
              </a:rPr>
              <a:t>https://apsva.instructure.com/enroll/PFYX8F</a:t>
            </a:r>
            <a:endParaRPr sz="2400" b="1">
              <a:solidFill>
                <a:srgbClr val="2D3B45"/>
              </a:solidFill>
            </a:endParaRPr>
          </a:p>
          <a:p>
            <a:pPr marL="914400" marR="0" lvl="1" indent="-381000" algn="l" rtl="0">
              <a:lnSpc>
                <a:spcPct val="100000"/>
              </a:lnSpc>
              <a:spcBef>
                <a:spcPts val="0"/>
              </a:spcBef>
              <a:spcAft>
                <a:spcPts val="0"/>
              </a:spcAft>
              <a:buSzPts val="2400"/>
              <a:buChar char="○"/>
            </a:pPr>
            <a:r>
              <a:rPr lang="en" sz="2400">
                <a:solidFill>
                  <a:srgbClr val="2D3B45"/>
                </a:solidFill>
              </a:rPr>
              <a:t>Alternatively, </a:t>
            </a:r>
            <a:r>
              <a:rPr lang="en" sz="2400" b="1" u="sng">
                <a:solidFill>
                  <a:schemeClr val="hlink"/>
                </a:solidFill>
                <a:hlinkClick r:id="rId6"/>
              </a:rPr>
              <a:t>https://apsva.instructure.com/register</a:t>
            </a:r>
            <a:r>
              <a:rPr lang="en" sz="2400" b="1">
                <a:solidFill>
                  <a:srgbClr val="2D3B45"/>
                </a:solidFill>
              </a:rPr>
              <a:t> </a:t>
            </a:r>
            <a:r>
              <a:rPr lang="en" sz="2400">
                <a:solidFill>
                  <a:srgbClr val="2D3B45"/>
                </a:solidFill>
              </a:rPr>
              <a:t> and use the following join code: </a:t>
            </a:r>
            <a:r>
              <a:rPr lang="en" sz="2400" b="1">
                <a:solidFill>
                  <a:srgbClr val="2D3B45"/>
                </a:solidFill>
              </a:rPr>
              <a:t>PFYX8F</a:t>
            </a:r>
            <a:endParaRPr sz="2400" b="1">
              <a:solidFill>
                <a:srgbClr val="2D3B45"/>
              </a:solidFill>
            </a:endParaRPr>
          </a:p>
          <a:p>
            <a:pPr marL="914400" marR="0" lvl="1" indent="-381000" algn="l" rtl="0">
              <a:lnSpc>
                <a:spcPct val="100000"/>
              </a:lnSpc>
              <a:spcBef>
                <a:spcPts val="0"/>
              </a:spcBef>
              <a:spcAft>
                <a:spcPts val="0"/>
              </a:spcAft>
              <a:buClr>
                <a:srgbClr val="2D3B45"/>
              </a:buClr>
              <a:buSzPts val="2400"/>
              <a:buChar char="○"/>
            </a:pPr>
            <a:r>
              <a:rPr lang="en" sz="2400">
                <a:solidFill>
                  <a:srgbClr val="2D3B45"/>
                </a:solidFill>
              </a:rPr>
              <a:t>Complete by end of January</a:t>
            </a:r>
            <a:endParaRPr sz="2400">
              <a:solidFill>
                <a:srgbClr val="2D3B45"/>
              </a:solidFill>
            </a:endParaRPr>
          </a:p>
          <a:p>
            <a:pPr marL="914400" marR="0" lvl="0" indent="0" algn="l" rtl="0">
              <a:lnSpc>
                <a:spcPct val="100000"/>
              </a:lnSpc>
              <a:spcBef>
                <a:spcPts val="0"/>
              </a:spcBef>
              <a:spcAft>
                <a:spcPts val="0"/>
              </a:spcAft>
              <a:buNone/>
            </a:pP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4"/>
          <p:cNvSpPr txBox="1"/>
          <p:nvPr/>
        </p:nvSpPr>
        <p:spPr>
          <a:xfrm>
            <a:off x="480425" y="778438"/>
            <a:ext cx="3277800" cy="204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CC0000"/>
                </a:solidFill>
                <a:latin typeface="Arial"/>
                <a:ea typeface="Arial"/>
                <a:cs typeface="Arial"/>
                <a:sym typeface="Arial"/>
              </a:rPr>
              <a:t>Please complete this quick feedback form to help us improve the program for future participants.</a:t>
            </a:r>
            <a:endParaRPr sz="2400" b="1" i="0" u="none" strike="noStrike" cap="none">
              <a:solidFill>
                <a:srgbClr val="CC0000"/>
              </a:solidFill>
              <a:latin typeface="Arial"/>
              <a:ea typeface="Arial"/>
              <a:cs typeface="Arial"/>
              <a:sym typeface="Arial"/>
            </a:endParaRPr>
          </a:p>
        </p:txBody>
      </p:sp>
      <p:sp>
        <p:nvSpPr>
          <p:cNvPr id="479" name="Google Shape;479;p64"/>
          <p:cNvSpPr txBox="1"/>
          <p:nvPr/>
        </p:nvSpPr>
        <p:spPr>
          <a:xfrm>
            <a:off x="4406100" y="3260950"/>
            <a:ext cx="4737900" cy="6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sng" strike="noStrike" cap="none">
                <a:solidFill>
                  <a:schemeClr val="hlink"/>
                </a:solidFill>
                <a:latin typeface="Arial"/>
                <a:ea typeface="Arial"/>
                <a:cs typeface="Arial"/>
                <a:sym typeface="Arial"/>
                <a:hlinkClick r:id="rId3"/>
              </a:rPr>
              <a:t>https://tinyurl.com/WLIBschedule</a:t>
            </a:r>
            <a:endParaRPr sz="2400" b="0" i="0" u="none" strike="noStrike" cap="none">
              <a:solidFill>
                <a:srgbClr val="000000"/>
              </a:solidFill>
              <a:latin typeface="Arial"/>
              <a:ea typeface="Arial"/>
              <a:cs typeface="Arial"/>
              <a:sym typeface="Arial"/>
            </a:endParaRPr>
          </a:p>
        </p:txBody>
      </p:sp>
      <p:pic>
        <p:nvPicPr>
          <p:cNvPr id="480" name="Google Shape;480;p64"/>
          <p:cNvPicPr preferRelativeResize="0"/>
          <p:nvPr/>
        </p:nvPicPr>
        <p:blipFill rotWithShape="1">
          <a:blip r:embed="rId4">
            <a:alphaModFix/>
          </a:blip>
          <a:srcRect/>
          <a:stretch/>
        </p:blipFill>
        <p:spPr>
          <a:xfrm>
            <a:off x="4722550" y="389452"/>
            <a:ext cx="2839625" cy="2821875"/>
          </a:xfrm>
          <a:prstGeom prst="rect">
            <a:avLst/>
          </a:prstGeom>
          <a:noFill/>
          <a:ln>
            <a:noFill/>
          </a:ln>
        </p:spPr>
      </p:pic>
      <p:sp>
        <p:nvSpPr>
          <p:cNvPr id="481" name="Google Shape;481;p64"/>
          <p:cNvSpPr txBox="1"/>
          <p:nvPr/>
        </p:nvSpPr>
        <p:spPr>
          <a:xfrm>
            <a:off x="60875" y="3991875"/>
            <a:ext cx="9003000" cy="68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 sz="3600" b="1" i="0" u="none" strike="noStrike" cap="none">
                <a:solidFill>
                  <a:srgbClr val="38761D"/>
                </a:solidFill>
                <a:latin typeface="Arial"/>
                <a:ea typeface="Arial"/>
                <a:cs typeface="Arial"/>
                <a:sym typeface="Arial"/>
              </a:rPr>
              <a:t>Thank you for </a:t>
            </a:r>
            <a:r>
              <a:rPr lang="en" sz="3600" b="1">
                <a:solidFill>
                  <a:srgbClr val="38761D"/>
                </a:solidFill>
              </a:rPr>
              <a:t>participating</a:t>
            </a:r>
            <a:r>
              <a:rPr lang="en" sz="3600" b="1" i="0" u="none" strike="noStrike" cap="none">
                <a:solidFill>
                  <a:srgbClr val="38761D"/>
                </a:solidFill>
                <a:latin typeface="Arial"/>
                <a:ea typeface="Arial"/>
                <a:cs typeface="Arial"/>
                <a:sym typeface="Arial"/>
              </a:rPr>
              <a:t> this session!</a:t>
            </a:r>
            <a:endParaRPr sz="3600" b="1" i="0" u="none" strike="noStrike" cap="none">
              <a:solidFill>
                <a:srgbClr val="38761D"/>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65">
            <a:hlinkClick r:id="rId3"/>
          </p:cNvPr>
          <p:cNvPicPr preferRelativeResize="0"/>
          <p:nvPr/>
        </p:nvPicPr>
        <p:blipFill rotWithShape="1">
          <a:blip r:embed="rId4">
            <a:alphaModFix/>
          </a:blip>
          <a:srcRect/>
          <a:stretch/>
        </p:blipFill>
        <p:spPr>
          <a:xfrm>
            <a:off x="2722687" y="650225"/>
            <a:ext cx="3698625" cy="3631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9"/>
          <p:cNvSpPr txBox="1"/>
          <p:nvPr/>
        </p:nvSpPr>
        <p:spPr>
          <a:xfrm>
            <a:off x="4014750" y="872730"/>
            <a:ext cx="4533000" cy="21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11th &amp; 12th grades</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ial"/>
                <a:ea typeface="Arial"/>
                <a:cs typeface="Arial"/>
                <a:sym typeface="Arial"/>
              </a:rPr>
              <a:t>Courses</a:t>
            </a:r>
            <a:endParaRPr sz="1800" b="1"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Six IB Courses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I</a:t>
            </a:r>
            <a:r>
              <a:rPr lang="en" sz="1800" b="1" i="0" u="none" strike="noStrike" cap="none">
                <a:solidFill>
                  <a:srgbClr val="000000"/>
                </a:solidFill>
                <a:latin typeface="Arial"/>
                <a:ea typeface="Arial"/>
                <a:cs typeface="Arial"/>
                <a:sym typeface="Arial"/>
              </a:rPr>
              <a:t>B </a:t>
            </a:r>
            <a:r>
              <a:rPr lang="en" sz="1800" b="1" i="0" u="none" strike="noStrike" cap="none">
                <a:solidFill>
                  <a:schemeClr val="dk1"/>
                </a:solidFill>
                <a:latin typeface="Arial"/>
                <a:ea typeface="Arial"/>
                <a:cs typeface="Arial"/>
                <a:sym typeface="Arial"/>
              </a:rPr>
              <a:t>Core components </a:t>
            </a:r>
            <a:endParaRPr sz="1800" b="1"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CAS - Creativity, Activity, Service</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EE - Extended Essay</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TOK - Theory of Knowledge</a:t>
            </a:r>
            <a:endParaRPr sz="1800" b="0" i="0" u="none" strike="noStrike" cap="none">
              <a:solidFill>
                <a:schemeClr val="dk1"/>
              </a:solidFill>
              <a:latin typeface="Arial"/>
              <a:ea typeface="Arial"/>
              <a:cs typeface="Arial"/>
              <a:sym typeface="Arial"/>
            </a:endParaRPr>
          </a:p>
        </p:txBody>
      </p:sp>
      <p:pic>
        <p:nvPicPr>
          <p:cNvPr id="160" name="Google Shape;160;p39"/>
          <p:cNvPicPr preferRelativeResize="0"/>
          <p:nvPr/>
        </p:nvPicPr>
        <p:blipFill rotWithShape="1">
          <a:blip r:embed="rId3">
            <a:alphaModFix/>
          </a:blip>
          <a:srcRect/>
          <a:stretch/>
        </p:blipFill>
        <p:spPr>
          <a:xfrm>
            <a:off x="240850" y="788750"/>
            <a:ext cx="3384653" cy="3384653"/>
          </a:xfrm>
          <a:prstGeom prst="rect">
            <a:avLst/>
          </a:prstGeom>
          <a:noFill/>
          <a:ln>
            <a:noFill/>
          </a:ln>
        </p:spPr>
      </p:pic>
      <p:sp>
        <p:nvSpPr>
          <p:cNvPr id="161" name="Google Shape;161;p39"/>
          <p:cNvSpPr txBox="1"/>
          <p:nvPr/>
        </p:nvSpPr>
        <p:spPr>
          <a:xfrm>
            <a:off x="2879700" y="189350"/>
            <a:ext cx="3384600" cy="5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IB Diploma Program</a:t>
            </a:r>
            <a:endParaRPr sz="2400" b="1" i="0" u="none" strike="noStrike" cap="none">
              <a:solidFill>
                <a:srgbClr val="000000"/>
              </a:solidFill>
              <a:latin typeface="Arial"/>
              <a:ea typeface="Arial"/>
              <a:cs typeface="Arial"/>
              <a:sym typeface="Arial"/>
            </a:endParaRPr>
          </a:p>
        </p:txBody>
      </p:sp>
      <p:sp>
        <p:nvSpPr>
          <p:cNvPr id="162" name="Google Shape;162;p39"/>
          <p:cNvSpPr txBox="1"/>
          <p:nvPr/>
        </p:nvSpPr>
        <p:spPr>
          <a:xfrm>
            <a:off x="3106150" y="3860175"/>
            <a:ext cx="5926800" cy="91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ial"/>
                <a:ea typeface="Arial"/>
                <a:cs typeface="Arial"/>
                <a:sym typeface="Arial"/>
              </a:rPr>
              <a:t>Focus on whole student, providing students with a broad international view of world and student’s context within it.</a:t>
            </a:r>
            <a:endParaRPr sz="17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40"/>
          <p:cNvSpPr txBox="1"/>
          <p:nvPr/>
        </p:nvSpPr>
        <p:spPr>
          <a:xfrm>
            <a:off x="3861650" y="1377350"/>
            <a:ext cx="4637100" cy="70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Completed during </a:t>
            </a:r>
            <a:r>
              <a:rPr lang="en" sz="1800"/>
              <a:t>11th &amp; 12th grade</a:t>
            </a:r>
            <a:r>
              <a:rPr lang="en" sz="1800" b="0" i="0" u="none" strike="noStrike" cap="none">
                <a:solidFill>
                  <a:srgbClr val="000000"/>
                </a:solidFill>
                <a:latin typeface="Arial"/>
                <a:ea typeface="Arial"/>
                <a:cs typeface="Arial"/>
                <a:sym typeface="Arial"/>
              </a:rPr>
              <a:t> years</a:t>
            </a:r>
            <a:endParaRPr sz="1800" b="0" i="0" u="none" strike="noStrike" cap="none">
              <a:solidFill>
                <a:srgbClr val="000000"/>
              </a:solidFill>
              <a:latin typeface="Arial"/>
              <a:ea typeface="Arial"/>
              <a:cs typeface="Arial"/>
              <a:sym typeface="Arial"/>
            </a:endParaRPr>
          </a:p>
        </p:txBody>
      </p:sp>
      <p:pic>
        <p:nvPicPr>
          <p:cNvPr id="168" name="Google Shape;168;p40"/>
          <p:cNvPicPr preferRelativeResize="0"/>
          <p:nvPr/>
        </p:nvPicPr>
        <p:blipFill rotWithShape="1">
          <a:blip r:embed="rId3">
            <a:alphaModFix/>
          </a:blip>
          <a:srcRect/>
          <a:stretch/>
        </p:blipFill>
        <p:spPr>
          <a:xfrm>
            <a:off x="644250" y="1377348"/>
            <a:ext cx="2819925" cy="2819925"/>
          </a:xfrm>
          <a:prstGeom prst="rect">
            <a:avLst/>
          </a:prstGeom>
          <a:noFill/>
          <a:ln>
            <a:noFill/>
          </a:ln>
        </p:spPr>
      </p:pic>
      <p:sp>
        <p:nvSpPr>
          <p:cNvPr id="169" name="Google Shape;169;p40"/>
          <p:cNvSpPr txBox="1"/>
          <p:nvPr/>
        </p:nvSpPr>
        <p:spPr>
          <a:xfrm>
            <a:off x="380400" y="386575"/>
            <a:ext cx="8383200" cy="59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What does the IB Diploma Program curriculum contain?</a:t>
            </a:r>
            <a:endParaRPr sz="2400" b="1" i="0" u="none" strike="noStrike" cap="none">
              <a:solidFill>
                <a:srgbClr val="000000"/>
              </a:solidFill>
              <a:latin typeface="Arial"/>
              <a:ea typeface="Arial"/>
              <a:cs typeface="Arial"/>
              <a:sym typeface="Arial"/>
            </a:endParaRPr>
          </a:p>
        </p:txBody>
      </p:sp>
      <p:sp>
        <p:nvSpPr>
          <p:cNvPr id="170" name="Google Shape;170;p40"/>
          <p:cNvSpPr txBox="1"/>
          <p:nvPr/>
        </p:nvSpPr>
        <p:spPr>
          <a:xfrm>
            <a:off x="3861650" y="2160225"/>
            <a:ext cx="5037000" cy="16059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Six subject groups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Must represent Groups 1-5</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Group 6 optional </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Balance of HL &amp; SL</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TOK course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Meet Virginia diploma requirements</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41"/>
          <p:cNvSpPr txBox="1"/>
          <p:nvPr/>
        </p:nvSpPr>
        <p:spPr>
          <a:xfrm>
            <a:off x="3059250" y="504275"/>
            <a:ext cx="3025500" cy="448200"/>
          </a:xfrm>
          <a:prstGeom prst="rect">
            <a:avLst/>
          </a:prstGeom>
          <a:noFill/>
          <a:ln>
            <a:noFill/>
          </a:ln>
        </p:spPr>
        <p:txBody>
          <a:bodyPr spcFirstLastPara="1" wrap="square" lIns="91425" tIns="91425" rIns="91425" bIns="91425" anchor="t" anchorCtr="0">
            <a:noAutofit/>
          </a:bodyPr>
          <a:lstStyle/>
          <a:p>
            <a:pPr marL="0" marR="0" lvl="0" indent="0" algn="ctr" rtl="0">
              <a:lnSpc>
                <a:spcPct val="114000"/>
              </a:lnSpc>
              <a:spcBef>
                <a:spcPts val="0"/>
              </a:spcBef>
              <a:spcAft>
                <a:spcPts val="1300"/>
              </a:spcAft>
              <a:buClr>
                <a:srgbClr val="000000"/>
              </a:buClr>
              <a:buSzPts val="1800"/>
              <a:buFont typeface="Arial"/>
              <a:buNone/>
            </a:pPr>
            <a:r>
              <a:rPr lang="en" sz="1800" b="1" i="0" u="none" strike="noStrike" cap="none">
                <a:solidFill>
                  <a:schemeClr val="dk1"/>
                </a:solidFill>
                <a:latin typeface="Calibri"/>
                <a:ea typeface="Calibri"/>
                <a:cs typeface="Calibri"/>
                <a:sym typeface="Calibri"/>
              </a:rPr>
              <a:t>W-L IB Course Selections</a:t>
            </a:r>
            <a:endParaRPr sz="1400" b="0" i="0" u="none" strike="noStrike" cap="none">
              <a:solidFill>
                <a:srgbClr val="000000"/>
              </a:solidFill>
              <a:latin typeface="Arial"/>
              <a:ea typeface="Arial"/>
              <a:cs typeface="Arial"/>
              <a:sym typeface="Arial"/>
            </a:endParaRPr>
          </a:p>
        </p:txBody>
      </p:sp>
      <p:sp>
        <p:nvSpPr>
          <p:cNvPr id="176" name="Google Shape;176;p41"/>
          <p:cNvSpPr txBox="1"/>
          <p:nvPr/>
        </p:nvSpPr>
        <p:spPr>
          <a:xfrm>
            <a:off x="67225" y="1501675"/>
            <a:ext cx="2308500" cy="264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chemeClr val="dk1"/>
                </a:solidFill>
                <a:latin typeface="Calibri"/>
                <a:ea typeface="Calibri"/>
                <a:cs typeface="Calibri"/>
                <a:sym typeface="Calibri"/>
              </a:rPr>
              <a:t>Group 1: Language A (all two years)</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00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English Literature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English Lang &amp; Lit SL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Spanish Lang &amp; Lit HL</a:t>
            </a:r>
            <a:endParaRPr sz="1100" b="1" i="0" u="none" strike="noStrike" cap="none">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Clr>
                <a:schemeClr val="dk1"/>
              </a:buClr>
              <a:buSzPts val="1100"/>
              <a:buFont typeface="Arial"/>
              <a:buNone/>
            </a:pPr>
            <a:r>
              <a:rPr lang="en" sz="1100" b="1" i="0" u="none" strike="noStrike" cap="none">
                <a:solidFill>
                  <a:schemeClr val="dk1"/>
                </a:solidFill>
                <a:latin typeface="Calibri"/>
                <a:ea typeface="Calibri"/>
                <a:cs typeface="Calibri"/>
                <a:sym typeface="Calibri"/>
              </a:rPr>
              <a:t>Group 2: Language B (all two years)</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00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Arabic</a:t>
            </a:r>
            <a:r>
              <a:rPr lang="en" sz="1100">
                <a:solidFill>
                  <a:schemeClr val="dk1"/>
                </a:solidFill>
                <a:latin typeface="Calibri"/>
                <a:ea typeface="Calibri"/>
                <a:cs typeface="Calibri"/>
                <a:sym typeface="Calibri"/>
              </a:rPr>
              <a:t> B &amp; AB</a:t>
            </a:r>
            <a:r>
              <a:rPr lang="en" sz="1100" b="0" i="0" u="none" strike="noStrike" cap="none">
                <a:solidFill>
                  <a:schemeClr val="dk1"/>
                </a:solidFill>
                <a:latin typeface="Calibri"/>
                <a:ea typeface="Calibri"/>
                <a:cs typeface="Calibri"/>
                <a:sym typeface="Calibri"/>
              </a:rPr>
              <a:t> SL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Chinese B &amp; AB SL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French B HL, SL </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Latin B HL, SL  </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Spanish B HL , SL </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41"/>
          <p:cNvSpPr txBox="1"/>
          <p:nvPr/>
        </p:nvSpPr>
        <p:spPr>
          <a:xfrm>
            <a:off x="4684225" y="1479175"/>
            <a:ext cx="2454000" cy="264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chemeClr val="dk1"/>
                </a:solidFill>
                <a:latin typeface="Calibri"/>
                <a:ea typeface="Calibri"/>
                <a:cs typeface="Calibri"/>
                <a:sym typeface="Calibri"/>
              </a:rPr>
              <a:t>Group 4: Experimental Sciences</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00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Biology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Biology SL (one year)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Chemistry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Computer Science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Design Technology SL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ESS SL (one year; block)</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Physics SL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Sports, Exercise &amp; Health Science SL</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41"/>
          <p:cNvSpPr txBox="1"/>
          <p:nvPr/>
        </p:nvSpPr>
        <p:spPr>
          <a:xfrm>
            <a:off x="2375725" y="1501675"/>
            <a:ext cx="2308500" cy="259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chemeClr val="dk1"/>
                </a:solidFill>
                <a:latin typeface="Calibri"/>
                <a:ea typeface="Calibri"/>
                <a:cs typeface="Calibri"/>
                <a:sym typeface="Calibri"/>
              </a:rPr>
              <a:t>Group 3: Individuals and Societies</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100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Business &amp; Management SL (one year)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Economics SL (one year)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Geography SL (one year)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Global Politics SL (one year)</a:t>
            </a:r>
            <a:endParaRPr sz="1100">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History of Americas and Topics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Philosophy SL (one year)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Psychology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Psychology SL (one year)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Social Anthropology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Social Anthro SL (one year)</a:t>
            </a:r>
            <a:endParaRPr sz="1100" b="0" i="0" u="none" strike="noStrike" cap="none">
              <a:solidFill>
                <a:schemeClr val="dk1"/>
              </a:solidFill>
              <a:latin typeface="Calibri"/>
              <a:ea typeface="Calibri"/>
              <a:cs typeface="Calibri"/>
              <a:sym typeface="Calibri"/>
            </a:endParaRPr>
          </a:p>
        </p:txBody>
      </p:sp>
      <p:sp>
        <p:nvSpPr>
          <p:cNvPr id="179" name="Google Shape;179;p41"/>
          <p:cNvSpPr txBox="1"/>
          <p:nvPr/>
        </p:nvSpPr>
        <p:spPr>
          <a:xfrm>
            <a:off x="6958800" y="1501675"/>
            <a:ext cx="2185200" cy="2835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chemeClr val="dk1"/>
                </a:solidFill>
                <a:latin typeface="Calibri"/>
                <a:ea typeface="Calibri"/>
                <a:cs typeface="Calibri"/>
                <a:sym typeface="Calibri"/>
              </a:rPr>
              <a:t>Group 5: Mathematics</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Mathematics: A&amp;A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Mathematics: A&amp;A SL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Math: A&amp;I SL </a:t>
            </a: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1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100" b="1" i="0" u="none" strike="noStrike" cap="none">
                <a:solidFill>
                  <a:schemeClr val="dk1"/>
                </a:solidFill>
                <a:latin typeface="Calibri"/>
                <a:ea typeface="Calibri"/>
                <a:cs typeface="Calibri"/>
                <a:sym typeface="Calibri"/>
              </a:rPr>
              <a:t>Group 6: Arts</a:t>
            </a:r>
            <a:endParaRPr sz="1100" b="1"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Film Study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Film Study SL </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Music SL (one year)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Theater Arts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Theater Arts SL (one year)</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Visual Arts HL</a:t>
            </a:r>
            <a:endParaRPr sz="1100" b="0" i="0" u="none" strike="noStrike" cap="none">
              <a:solidFill>
                <a:schemeClr val="dk1"/>
              </a:solidFill>
              <a:latin typeface="Calibri"/>
              <a:ea typeface="Calibri"/>
              <a:cs typeface="Calibri"/>
              <a:sym typeface="Calibri"/>
            </a:endParaRPr>
          </a:p>
          <a:p>
            <a:pPr marL="457200" marR="0" lvl="0" indent="-298450" algn="l" rtl="0">
              <a:lnSpc>
                <a:spcPct val="115000"/>
              </a:lnSpc>
              <a:spcBef>
                <a:spcPts val="0"/>
              </a:spcBef>
              <a:spcAft>
                <a:spcPts val="0"/>
              </a:spcAft>
              <a:buClr>
                <a:schemeClr val="dk1"/>
              </a:buClr>
              <a:buSzPts val="1100"/>
              <a:buFont typeface="Noto Sans Symbols"/>
              <a:buChar char="•"/>
            </a:pPr>
            <a:r>
              <a:rPr lang="en" sz="1100" b="0" i="0" u="none" strike="noStrike" cap="none">
                <a:solidFill>
                  <a:schemeClr val="dk1"/>
                </a:solidFill>
                <a:latin typeface="Calibri"/>
                <a:ea typeface="Calibri"/>
                <a:cs typeface="Calibri"/>
                <a:sym typeface="Calibri"/>
              </a:rPr>
              <a:t>Visual Arts SL (one year)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2"/>
          <p:cNvSpPr txBox="1"/>
          <p:nvPr/>
        </p:nvSpPr>
        <p:spPr>
          <a:xfrm>
            <a:off x="84225" y="957650"/>
            <a:ext cx="2601900" cy="10941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00000"/>
              </a:lnSpc>
              <a:spcBef>
                <a:spcPts val="0"/>
              </a:spcBef>
              <a:spcAft>
                <a:spcPts val="0"/>
              </a:spcAft>
              <a:buClr>
                <a:srgbClr val="000000"/>
              </a:buClr>
              <a:buSzPts val="2100"/>
              <a:buChar char="●"/>
            </a:pPr>
            <a:r>
              <a:rPr lang="en" sz="2100" b="1" i="0" u="none" strike="noStrike" cap="none">
                <a:solidFill>
                  <a:srgbClr val="000000"/>
                </a:solidFill>
              </a:rPr>
              <a:t>14 SLOTS </a:t>
            </a:r>
            <a:endParaRPr sz="2100" b="1" i="0" u="none" strike="noStrike" cap="none">
              <a:solidFill>
                <a:srgbClr val="000000"/>
              </a:solidFill>
            </a:endParaRPr>
          </a:p>
          <a:p>
            <a:pPr marL="457200" marR="0" lvl="0" indent="0" algn="l" rtl="0">
              <a:lnSpc>
                <a:spcPct val="100000"/>
              </a:lnSpc>
              <a:spcBef>
                <a:spcPts val="0"/>
              </a:spcBef>
              <a:spcAft>
                <a:spcPts val="0"/>
              </a:spcAft>
              <a:buNone/>
            </a:pPr>
            <a:r>
              <a:rPr lang="en" sz="2100" b="1" i="0" u="none" strike="noStrike" cap="none">
                <a:solidFill>
                  <a:srgbClr val="000000"/>
                </a:solidFill>
              </a:rPr>
              <a:t>(including IB Core/TOK)</a:t>
            </a:r>
            <a:endParaRPr sz="2100" b="1" i="0" u="none" strike="noStrike" cap="none">
              <a:solidFill>
                <a:srgbClr val="000000"/>
              </a:solidFill>
            </a:endParaRPr>
          </a:p>
          <a:p>
            <a:pPr marL="457200" marR="0" lvl="0" indent="0" algn="l" rtl="0">
              <a:lnSpc>
                <a:spcPct val="100000"/>
              </a:lnSpc>
              <a:spcBef>
                <a:spcPts val="0"/>
              </a:spcBef>
              <a:spcAft>
                <a:spcPts val="0"/>
              </a:spcAft>
              <a:buNone/>
            </a:pPr>
            <a:endParaRPr sz="2100" b="1"/>
          </a:p>
          <a:p>
            <a:pPr marL="457200" marR="0" lvl="0" indent="-361950" algn="l" rtl="0">
              <a:lnSpc>
                <a:spcPct val="100000"/>
              </a:lnSpc>
              <a:spcBef>
                <a:spcPts val="0"/>
              </a:spcBef>
              <a:spcAft>
                <a:spcPts val="0"/>
              </a:spcAft>
              <a:buClr>
                <a:srgbClr val="000000"/>
              </a:buClr>
              <a:buSzPts val="2100"/>
              <a:buChar char="●"/>
            </a:pPr>
            <a:r>
              <a:rPr lang="en" sz="2100" b="1"/>
              <a:t>M</a:t>
            </a:r>
            <a:r>
              <a:rPr lang="en" sz="2100" b="1" i="0" u="none" strike="noStrike" cap="none">
                <a:solidFill>
                  <a:srgbClr val="000000"/>
                </a:solidFill>
              </a:rPr>
              <a:t>OST IB CLASSES </a:t>
            </a:r>
            <a:r>
              <a:rPr lang="en" sz="2100" b="1"/>
              <a:t> ARE </a:t>
            </a:r>
            <a:r>
              <a:rPr lang="en" sz="2100" b="1" i="0" u="none" strike="noStrike" cap="none">
                <a:solidFill>
                  <a:srgbClr val="000000"/>
                </a:solidFill>
              </a:rPr>
              <a:t>TWO YEARS</a:t>
            </a:r>
            <a:endParaRPr sz="2100" b="1" i="0" u="none" strike="noStrike" cap="none">
              <a:solidFill>
                <a:srgbClr val="000000"/>
              </a:solidFill>
            </a:endParaRPr>
          </a:p>
        </p:txBody>
      </p:sp>
      <p:pic>
        <p:nvPicPr>
          <p:cNvPr id="185" name="Google Shape;185;p42"/>
          <p:cNvPicPr preferRelativeResize="0"/>
          <p:nvPr/>
        </p:nvPicPr>
        <p:blipFill>
          <a:blip r:embed="rId3">
            <a:alphaModFix/>
          </a:blip>
          <a:stretch>
            <a:fillRect/>
          </a:stretch>
        </p:blipFill>
        <p:spPr>
          <a:xfrm>
            <a:off x="2686175" y="601300"/>
            <a:ext cx="6288476" cy="41730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CC1FF"/>
        </a:solidFill>
        <a:effectLst/>
      </p:bgPr>
    </p:bg>
    <p:spTree>
      <p:nvGrpSpPr>
        <p:cNvPr id="1" name="Shape 189"/>
        <p:cNvGrpSpPr/>
        <p:nvPr/>
      </p:nvGrpSpPr>
      <p:grpSpPr>
        <a:xfrm>
          <a:off x="0" y="0"/>
          <a:ext cx="0" cy="0"/>
          <a:chOff x="0" y="0"/>
          <a:chExt cx="0" cy="0"/>
        </a:xfrm>
      </p:grpSpPr>
      <p:sp>
        <p:nvSpPr>
          <p:cNvPr id="190" name="Google Shape;190;p43"/>
          <p:cNvSpPr txBox="1">
            <a:spLocks noGrp="1"/>
          </p:cNvSpPr>
          <p:nvPr>
            <p:ph type="title"/>
          </p:nvPr>
        </p:nvSpPr>
        <p:spPr>
          <a:xfrm>
            <a:off x="2631750" y="81950"/>
            <a:ext cx="38805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Sample Two Year Plan</a:t>
            </a:r>
            <a:endParaRPr/>
          </a:p>
        </p:txBody>
      </p:sp>
      <p:graphicFrame>
        <p:nvGraphicFramePr>
          <p:cNvPr id="191" name="Google Shape;191;p43"/>
          <p:cNvGraphicFramePr/>
          <p:nvPr/>
        </p:nvGraphicFramePr>
        <p:xfrm>
          <a:off x="238863" y="710435"/>
          <a:ext cx="8735475" cy="4222815"/>
        </p:xfrm>
        <a:graphic>
          <a:graphicData uri="http://schemas.openxmlformats.org/drawingml/2006/table">
            <a:tbl>
              <a:tblPr>
                <a:noFill/>
                <a:tableStyleId>{8FAEBEED-46FC-4F8B-AD1E-FFB3C7A0575C}</a:tableStyleId>
              </a:tblPr>
              <a:tblGrid>
                <a:gridCol w="556625">
                  <a:extLst>
                    <a:ext uri="{9D8B030D-6E8A-4147-A177-3AD203B41FA5}">
                      <a16:colId xmlns:a16="http://schemas.microsoft.com/office/drawing/2014/main" val="20000"/>
                    </a:ext>
                  </a:extLst>
                </a:gridCol>
                <a:gridCol w="4067800">
                  <a:extLst>
                    <a:ext uri="{9D8B030D-6E8A-4147-A177-3AD203B41FA5}">
                      <a16:colId xmlns:a16="http://schemas.microsoft.com/office/drawing/2014/main" val="20001"/>
                    </a:ext>
                  </a:extLst>
                </a:gridCol>
                <a:gridCol w="4111050">
                  <a:extLst>
                    <a:ext uri="{9D8B030D-6E8A-4147-A177-3AD203B41FA5}">
                      <a16:colId xmlns:a16="http://schemas.microsoft.com/office/drawing/2014/main" val="20002"/>
                    </a:ext>
                  </a:extLst>
                </a:gridCol>
              </a:tblGrid>
              <a:tr h="603975">
                <a:tc>
                  <a:txBody>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a:latin typeface="Calibri"/>
                          <a:ea typeface="Calibri"/>
                          <a:cs typeface="Calibri"/>
                          <a:sym typeface="Calibri"/>
                        </a:rPr>
                        <a:t>Group #</a:t>
                      </a:r>
                      <a:endParaRPr sz="1200" u="none" strike="noStrike" cap="none">
                        <a:latin typeface="Calibri"/>
                        <a:ea typeface="Calibri"/>
                        <a:cs typeface="Calibri"/>
                        <a:sym typeface="Calibri"/>
                      </a:endParaRPr>
                    </a:p>
                  </a:txBody>
                  <a:tcPr marL="68575" marR="6857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a:latin typeface="Calibri"/>
                          <a:ea typeface="Calibri"/>
                          <a:cs typeface="Calibri"/>
                          <a:sym typeface="Calibri"/>
                        </a:rPr>
                        <a:t>11th grade</a:t>
                      </a:r>
                      <a:r>
                        <a:rPr lang="en" sz="2000" u="none" strike="noStrike" cap="none">
                          <a:latin typeface="Calibri"/>
                          <a:ea typeface="Calibri"/>
                          <a:cs typeface="Calibri"/>
                          <a:sym typeface="Calibri"/>
                        </a:rPr>
                        <a:t>      </a:t>
                      </a:r>
                      <a:endParaRPr sz="2000" u="none" strike="noStrike" cap="none">
                        <a:latin typeface="Calibri"/>
                        <a:ea typeface="Calibri"/>
                        <a:cs typeface="Calibri"/>
                        <a:sym typeface="Calibri"/>
                      </a:endParaRPr>
                    </a:p>
                  </a:txBody>
                  <a:tcPr marL="68575" marR="6857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 sz="2000" b="1">
                          <a:latin typeface="Calibri"/>
                          <a:ea typeface="Calibri"/>
                          <a:cs typeface="Calibri"/>
                          <a:sym typeface="Calibri"/>
                        </a:rPr>
                        <a:t>12th grade</a:t>
                      </a:r>
                      <a:endParaRPr sz="2000" u="none" strike="noStrike" cap="none">
                        <a:latin typeface="Calibri"/>
                        <a:ea typeface="Calibri"/>
                        <a:cs typeface="Calibri"/>
                        <a:sym typeface="Calibri"/>
                      </a:endParaRPr>
                    </a:p>
                  </a:txBody>
                  <a:tcPr marL="68575" marR="68575"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0397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1</a:t>
                      </a:r>
                      <a:endParaRPr sz="2000" b="1"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English Language &amp; Literature SL pt 1</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English Language &amp; Literature SL pt 2</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1"/>
                  </a:ext>
                </a:extLst>
              </a:tr>
              <a:tr h="41942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2</a:t>
                      </a:r>
                      <a:endParaRPr sz="2000" b="1"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Spanish B HL pt 1</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Spanish B HL pt 2</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2"/>
                  </a:ext>
                </a:extLst>
              </a:tr>
              <a:tr h="41942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3</a:t>
                      </a:r>
                      <a:endParaRPr sz="2000" b="1"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History of Americas HL1</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History Topics HL2</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3"/>
                  </a:ext>
                </a:extLst>
              </a:tr>
              <a:tr h="60397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4</a:t>
                      </a:r>
                      <a:endParaRPr sz="2000" b="1"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Sports Exercise Health Science SL 1</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Sports Exercise Health Science SL 2</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4"/>
                  </a:ext>
                </a:extLst>
              </a:tr>
              <a:tr h="60397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5</a:t>
                      </a:r>
                      <a:endParaRPr sz="2000" b="1"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800"/>
                        <a:buFont typeface="Arial"/>
                        <a:buNone/>
                      </a:pPr>
                      <a:r>
                        <a:rPr lang="en" sz="1800">
                          <a:solidFill>
                            <a:schemeClr val="dk1"/>
                          </a:solidFill>
                          <a:latin typeface="Calibri"/>
                          <a:ea typeface="Calibri"/>
                          <a:cs typeface="Calibri"/>
                          <a:sym typeface="Calibri"/>
                        </a:rPr>
                        <a:t>IB Math Applications &amp; Interpretation SL 1</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Math Applications &amp; Interpretation SL 2</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5"/>
                  </a:ext>
                </a:extLst>
              </a:tr>
              <a:tr h="419425">
                <a:tc>
                  <a:txBody>
                    <a:bodyPr/>
                    <a:lstStyle/>
                    <a:p>
                      <a:pPr marL="0" marR="0" lvl="0" indent="0" algn="ctr" rtl="0">
                        <a:lnSpc>
                          <a:spcPct val="100000"/>
                        </a:lnSpc>
                        <a:spcBef>
                          <a:spcPts val="0"/>
                        </a:spcBef>
                        <a:spcAft>
                          <a:spcPts val="0"/>
                        </a:spcAft>
                        <a:buClr>
                          <a:srgbClr val="000000"/>
                        </a:buClr>
                        <a:buSzPts val="2000"/>
                        <a:buFont typeface="Arial"/>
                        <a:buNone/>
                      </a:pPr>
                      <a:r>
                        <a:rPr lang="en" sz="2000" b="1" u="none" strike="noStrike" cap="none">
                          <a:latin typeface="Calibri"/>
                          <a:ea typeface="Calibri"/>
                          <a:cs typeface="Calibri"/>
                          <a:sym typeface="Calibri"/>
                        </a:rPr>
                        <a:t>6</a:t>
                      </a:r>
                      <a:endParaRPr sz="2000" b="1"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Film HL pt 1</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Film HL pt 2</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6"/>
                  </a:ext>
                </a:extLst>
              </a:tr>
              <a:tr h="419425">
                <a:tc>
                  <a:txBody>
                    <a:bodyPr/>
                    <a:lstStyle/>
                    <a:p>
                      <a:pPr marL="0" marR="0" lvl="0" indent="0" algn="ctr" rtl="0">
                        <a:lnSpc>
                          <a:spcPct val="100000"/>
                        </a:lnSpc>
                        <a:spcBef>
                          <a:spcPts val="0"/>
                        </a:spcBef>
                        <a:spcAft>
                          <a:spcPts val="0"/>
                        </a:spcAft>
                        <a:buClr>
                          <a:srgbClr val="000000"/>
                        </a:buClr>
                        <a:buSzPts val="1800"/>
                        <a:buFont typeface="Arial"/>
                        <a:buNone/>
                      </a:pPr>
                      <a:r>
                        <a:rPr lang="en" sz="1800" b="1" u="none" strike="noStrike" cap="none">
                          <a:latin typeface="Calibri"/>
                          <a:ea typeface="Calibri"/>
                          <a:cs typeface="Calibri"/>
                          <a:sym typeface="Calibri"/>
                        </a:rPr>
                        <a:t>Core</a:t>
                      </a:r>
                      <a:endParaRPr sz="1800" b="1"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Core/TOK pt 1</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DCECD5"/>
                        </a:gs>
                        <a:gs pos="100000">
                          <a:srgbClr val="93BC81"/>
                        </a:gs>
                      </a:gsLst>
                      <a:path path="circle">
                        <a:fillToRect l="50000" t="50000" r="50000" b="50000"/>
                      </a:path>
                      <a:tileRect/>
                    </a:gradFill>
                  </a:tcPr>
                </a:tc>
                <a:tc>
                  <a:txBody>
                    <a:bodyPr/>
                    <a:lstStyle/>
                    <a:p>
                      <a:pPr marL="0" marR="0" lvl="0" indent="0" algn="l" rtl="0">
                        <a:lnSpc>
                          <a:spcPct val="100000"/>
                        </a:lnSpc>
                        <a:spcBef>
                          <a:spcPts val="0"/>
                        </a:spcBef>
                        <a:spcAft>
                          <a:spcPts val="0"/>
                        </a:spcAft>
                        <a:buClr>
                          <a:srgbClr val="000000"/>
                        </a:buClr>
                        <a:buSzPts val="1800"/>
                        <a:buFont typeface="Arial"/>
                        <a:buNone/>
                      </a:pPr>
                      <a:r>
                        <a:rPr lang="en" sz="1800" u="none" strike="noStrike" cap="none">
                          <a:latin typeface="Calibri"/>
                          <a:ea typeface="Calibri"/>
                          <a:cs typeface="Calibri"/>
                          <a:sym typeface="Calibri"/>
                        </a:rPr>
                        <a:t>IB Core/TOK pt 2</a:t>
                      </a:r>
                      <a:endParaRPr sz="1800" u="none" strike="noStrike" cap="none">
                        <a:latin typeface="Calibri"/>
                        <a:ea typeface="Calibri"/>
                        <a:cs typeface="Calibri"/>
                        <a:sym typeface="Calibri"/>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DCECD5"/>
                        </a:gs>
                        <a:gs pos="100000">
                          <a:srgbClr val="93BC81"/>
                        </a:gs>
                      </a:gsLst>
                      <a:path path="circle">
                        <a:fillToRect l="50000" t="50000" r="50000" b="50000"/>
                      </a:path>
                      <a:tileRect/>
                    </a:gra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4"/>
          <p:cNvSpPr txBox="1"/>
          <p:nvPr/>
        </p:nvSpPr>
        <p:spPr>
          <a:xfrm>
            <a:off x="84225" y="957650"/>
            <a:ext cx="2601900" cy="10941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00000"/>
              </a:lnSpc>
              <a:spcBef>
                <a:spcPts val="0"/>
              </a:spcBef>
              <a:spcAft>
                <a:spcPts val="0"/>
              </a:spcAft>
              <a:buClr>
                <a:srgbClr val="000000"/>
              </a:buClr>
              <a:buSzPts val="2100"/>
              <a:buChar char="●"/>
            </a:pPr>
            <a:r>
              <a:rPr lang="en" sz="2100" b="1" i="0" u="none" strike="noStrike" cap="none">
                <a:solidFill>
                  <a:srgbClr val="000000"/>
                </a:solidFill>
              </a:rPr>
              <a:t>14 SLOTS </a:t>
            </a:r>
            <a:endParaRPr sz="2100" b="1" i="0" u="none" strike="noStrike" cap="none">
              <a:solidFill>
                <a:srgbClr val="000000"/>
              </a:solidFill>
            </a:endParaRPr>
          </a:p>
          <a:p>
            <a:pPr marL="457200" marR="0" lvl="0" indent="0" algn="l" rtl="0">
              <a:lnSpc>
                <a:spcPct val="100000"/>
              </a:lnSpc>
              <a:spcBef>
                <a:spcPts val="0"/>
              </a:spcBef>
              <a:spcAft>
                <a:spcPts val="0"/>
              </a:spcAft>
              <a:buNone/>
            </a:pPr>
            <a:r>
              <a:rPr lang="en" sz="2100" b="1" i="0" u="none" strike="noStrike" cap="none">
                <a:solidFill>
                  <a:srgbClr val="000000"/>
                </a:solidFill>
              </a:rPr>
              <a:t>(including IB Core/TOK)</a:t>
            </a:r>
            <a:endParaRPr sz="2100" b="1" i="0" u="none" strike="noStrike" cap="none">
              <a:solidFill>
                <a:srgbClr val="000000"/>
              </a:solidFill>
            </a:endParaRPr>
          </a:p>
          <a:p>
            <a:pPr marL="457200" marR="0" lvl="0" indent="0" algn="l" rtl="0">
              <a:lnSpc>
                <a:spcPct val="100000"/>
              </a:lnSpc>
              <a:spcBef>
                <a:spcPts val="0"/>
              </a:spcBef>
              <a:spcAft>
                <a:spcPts val="0"/>
              </a:spcAft>
              <a:buNone/>
            </a:pPr>
            <a:endParaRPr sz="2100" b="1"/>
          </a:p>
          <a:p>
            <a:pPr marL="457200" marR="0" lvl="0" indent="-361950" algn="l" rtl="0">
              <a:lnSpc>
                <a:spcPct val="100000"/>
              </a:lnSpc>
              <a:spcBef>
                <a:spcPts val="0"/>
              </a:spcBef>
              <a:spcAft>
                <a:spcPts val="0"/>
              </a:spcAft>
              <a:buClr>
                <a:srgbClr val="000000"/>
              </a:buClr>
              <a:buSzPts val="2100"/>
              <a:buChar char="●"/>
            </a:pPr>
            <a:r>
              <a:rPr lang="en" sz="2100" b="1"/>
              <a:t>M</a:t>
            </a:r>
            <a:r>
              <a:rPr lang="en" sz="2100" b="1" i="0" u="none" strike="noStrike" cap="none">
                <a:solidFill>
                  <a:srgbClr val="000000"/>
                </a:solidFill>
              </a:rPr>
              <a:t>OST IB CLASSES </a:t>
            </a:r>
            <a:r>
              <a:rPr lang="en" sz="2100" b="1"/>
              <a:t> ARE </a:t>
            </a:r>
            <a:r>
              <a:rPr lang="en" sz="2100" b="1" i="0" u="none" strike="noStrike" cap="none">
                <a:solidFill>
                  <a:srgbClr val="000000"/>
                </a:solidFill>
              </a:rPr>
              <a:t>TWO YEARS</a:t>
            </a:r>
            <a:endParaRPr sz="2100" b="1" i="0" u="none" strike="noStrike" cap="none">
              <a:solidFill>
                <a:srgbClr val="000000"/>
              </a:solidFill>
            </a:endParaRPr>
          </a:p>
        </p:txBody>
      </p:sp>
      <p:pic>
        <p:nvPicPr>
          <p:cNvPr id="197" name="Google Shape;197;p44"/>
          <p:cNvPicPr preferRelativeResize="0"/>
          <p:nvPr/>
        </p:nvPicPr>
        <p:blipFill>
          <a:blip r:embed="rId3">
            <a:alphaModFix/>
          </a:blip>
          <a:stretch>
            <a:fillRect/>
          </a:stretch>
        </p:blipFill>
        <p:spPr>
          <a:xfrm>
            <a:off x="2686175" y="601300"/>
            <a:ext cx="6288476" cy="41730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5"/>
          <p:cNvSpPr txBox="1"/>
          <p:nvPr/>
        </p:nvSpPr>
        <p:spPr>
          <a:xfrm>
            <a:off x="1157999" y="68250"/>
            <a:ext cx="5659500" cy="65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Arial"/>
                <a:ea typeface="Arial"/>
                <a:cs typeface="Arial"/>
                <a:sym typeface="Arial"/>
              </a:rPr>
              <a:t>Creating the Two Year Plan - Checklist</a:t>
            </a:r>
            <a:endParaRPr sz="2200" b="1" i="0" u="none" strike="noStrike" cap="none">
              <a:solidFill>
                <a:srgbClr val="000000"/>
              </a:solidFill>
              <a:latin typeface="Arial"/>
              <a:ea typeface="Arial"/>
              <a:cs typeface="Arial"/>
              <a:sym typeface="Arial"/>
            </a:endParaRPr>
          </a:p>
        </p:txBody>
      </p:sp>
      <p:pic>
        <p:nvPicPr>
          <p:cNvPr id="203" name="Google Shape;203;p45"/>
          <p:cNvPicPr preferRelativeResize="0"/>
          <p:nvPr/>
        </p:nvPicPr>
        <p:blipFill rotWithShape="1">
          <a:blip r:embed="rId3">
            <a:alphaModFix/>
          </a:blip>
          <a:srcRect/>
          <a:stretch/>
        </p:blipFill>
        <p:spPr>
          <a:xfrm>
            <a:off x="7045250" y="0"/>
            <a:ext cx="1406001" cy="1380375"/>
          </a:xfrm>
          <a:prstGeom prst="rect">
            <a:avLst/>
          </a:prstGeom>
          <a:noFill/>
          <a:ln>
            <a:noFill/>
          </a:ln>
        </p:spPr>
      </p:pic>
      <p:sp>
        <p:nvSpPr>
          <p:cNvPr id="204" name="Google Shape;204;p45"/>
          <p:cNvSpPr txBox="1"/>
          <p:nvPr/>
        </p:nvSpPr>
        <p:spPr>
          <a:xfrm>
            <a:off x="1276724" y="587584"/>
            <a:ext cx="6858000" cy="370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800" b="1" i="0" u="none" strike="noStrike" cap="none">
                <a:solidFill>
                  <a:schemeClr val="dk1"/>
                </a:solidFill>
                <a:latin typeface="Calibri"/>
                <a:ea typeface="Calibri"/>
                <a:cs typeface="Calibri"/>
                <a:sym typeface="Calibri"/>
              </a:rPr>
              <a:t>Checklist</a:t>
            </a:r>
            <a:r>
              <a:rPr lang="en" sz="18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Group 1 class*</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Group 2 class (or IB Spanish A Language &amp; Literature HL*)</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Group 3 class</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Group 4 class</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Group 5 class</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6th class from any of groups 1-6</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libri"/>
              <a:buChar char="❏"/>
            </a:pPr>
            <a:r>
              <a:rPr lang="en" sz="1800" b="0" i="0" u="none" strike="noStrike" cap="none">
                <a:solidFill>
                  <a:schemeClr val="dk1"/>
                </a:solidFill>
                <a:latin typeface="Calibri"/>
                <a:ea typeface="Calibri"/>
                <a:cs typeface="Calibri"/>
                <a:sym typeface="Calibri"/>
              </a:rPr>
              <a:t>HL/SL Balance -  3 HL &amp; 3 SL or 4 HL &amp; 2 SL</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IB Core/</a:t>
            </a:r>
            <a:r>
              <a:rPr lang="en" sz="1800" b="0" i="0" u="none" strike="noStrike" cap="none">
                <a:solidFill>
                  <a:schemeClr val="dk1"/>
                </a:solidFill>
                <a:latin typeface="Calibri"/>
                <a:ea typeface="Calibri"/>
                <a:cs typeface="Calibri"/>
                <a:sym typeface="Calibri"/>
              </a:rPr>
              <a:t>Theory of Knowledge (TOK)</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libri"/>
              <a:buChar char="❏"/>
            </a:pPr>
            <a:r>
              <a:rPr lang="en" sz="1800" b="0" i="0" u="none" strike="noStrike" cap="none">
                <a:solidFill>
                  <a:schemeClr val="dk1"/>
                </a:solidFill>
                <a:latin typeface="Cambria"/>
                <a:ea typeface="Cambria"/>
                <a:cs typeface="Cambria"/>
                <a:sym typeface="Cambria"/>
              </a:rPr>
              <a:t>NO MORE THAN 2 ONE-YEAR IB CLASSES</a:t>
            </a:r>
            <a:endParaRPr sz="1800" b="0" i="0" u="none" strike="noStrike" cap="none">
              <a:solidFill>
                <a:schemeClr val="dk1"/>
              </a:solidFill>
              <a:latin typeface="Calibri"/>
              <a:ea typeface="Calibri"/>
              <a:cs typeface="Calibri"/>
              <a:sym typeface="Calibri"/>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Economics requirement - Economics &amp; Personal Finance (EPF) or IB Economics</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USVA History - </a:t>
            </a:r>
            <a:r>
              <a:rPr lang="en" sz="1800" b="0" i="0" u="none" strike="noStrike" cap="none">
                <a:solidFill>
                  <a:schemeClr val="dk1"/>
                </a:solidFill>
                <a:latin typeface="Times New Roman"/>
                <a:ea typeface="Times New Roman"/>
                <a:cs typeface="Times New Roman"/>
                <a:sym typeface="Times New Roman"/>
              </a:rPr>
              <a:t>IB HOA/Topics History; APUSH; or USVA history</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USVA Government requirement</a:t>
            </a:r>
            <a:endParaRPr sz="1800" b="0" i="0" u="none" strike="noStrike" cap="none">
              <a:solidFill>
                <a:schemeClr val="dk1"/>
              </a:solidFill>
              <a:latin typeface="Cambria"/>
              <a:ea typeface="Cambria"/>
              <a:cs typeface="Cambria"/>
              <a:sym typeface="Cambria"/>
            </a:endParaRPr>
          </a:p>
          <a:p>
            <a:pPr marL="457200" marR="0" lvl="0" indent="-342900" algn="l" rtl="0">
              <a:lnSpc>
                <a:spcPct val="100000"/>
              </a:lnSpc>
              <a:spcBef>
                <a:spcPts val="0"/>
              </a:spcBef>
              <a:spcAft>
                <a:spcPts val="0"/>
              </a:spcAft>
              <a:buClr>
                <a:schemeClr val="dk1"/>
              </a:buClr>
              <a:buSzPts val="1800"/>
              <a:buFont typeface="Cambria"/>
              <a:buChar char="❏"/>
            </a:pPr>
            <a:r>
              <a:rPr lang="en" sz="1800" b="0" i="0" u="none" strike="noStrike" cap="none">
                <a:solidFill>
                  <a:schemeClr val="dk1"/>
                </a:solidFill>
                <a:latin typeface="Cambria"/>
                <a:ea typeface="Cambria"/>
                <a:cs typeface="Cambria"/>
                <a:sym typeface="Cambria"/>
              </a:rPr>
              <a:t>Any other VA diploma requirements?? Be s</a:t>
            </a:r>
            <a:r>
              <a:rPr lang="en" sz="1800">
                <a:solidFill>
                  <a:schemeClr val="dk1"/>
                </a:solidFill>
                <a:latin typeface="Cambria"/>
                <a:ea typeface="Cambria"/>
                <a:cs typeface="Cambria"/>
                <a:sym typeface="Cambria"/>
              </a:rPr>
              <a:t>ure to check with counselor</a:t>
            </a:r>
            <a:endParaRPr sz="1800" b="0" i="0" u="none" strike="noStrike" cap="none">
              <a:solidFill>
                <a:schemeClr val="dk1"/>
              </a:solidFill>
              <a:latin typeface="Cambria"/>
              <a:ea typeface="Cambria"/>
              <a:cs typeface="Cambria"/>
              <a:sym typeface="Cambria"/>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mbria"/>
              <a:ea typeface="Cambria"/>
              <a:cs typeface="Cambria"/>
              <a:sym typeface="Cambria"/>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5013</Words>
  <Application>Microsoft Macintosh PowerPoint</Application>
  <PresentationFormat>On-screen Show (16:9)</PresentationFormat>
  <Paragraphs>464</Paragraphs>
  <Slides>29</Slides>
  <Notes>29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Arial</vt:lpstr>
      <vt:lpstr>Cambria</vt:lpstr>
      <vt:lpstr>Noto Sans Symbols</vt:lpstr>
      <vt:lpstr>Times New Roman</vt:lpstr>
      <vt:lpstr>Calibri</vt:lpstr>
      <vt:lpstr>Gill Sans</vt:lpstr>
      <vt:lpstr>Simple Light</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Sample Two Year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Cantor, Julie</cp:lastModifiedBy>
  <cp:revision>1</cp:revision>
  <dcterms:modified xsi:type="dcterms:W3CDTF">2024-01-15T16:53:56Z</dcterms:modified>
</cp:coreProperties>
</file>