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58" r:id="rId3"/>
    <p:sldId id="259" r:id="rId4"/>
    <p:sldId id="263"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06"/>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D85A32-20D7-5B40-B485-B99D369D00C6}" type="datetimeFigureOut">
              <a:rPr lang="en-US" smtClean="0"/>
              <a:t>9/12/17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ED27DD-A9AC-D34A-A690-C16800752F3F}" type="slidenum">
              <a:rPr lang="en-US" smtClean="0"/>
              <a:t>‹#›</a:t>
            </a:fld>
            <a:endParaRPr lang="en-US"/>
          </a:p>
        </p:txBody>
      </p:sp>
    </p:spTree>
    <p:extLst>
      <p:ext uri="{BB962C8B-B14F-4D97-AF65-F5344CB8AC3E}">
        <p14:creationId xmlns:p14="http://schemas.microsoft.com/office/powerpoint/2010/main" val="852662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F71BD-8600-DA42-AB81-1516477430D1}" type="datetimeFigureOut">
              <a:rPr lang="en-US" smtClean="0"/>
              <a:t>9/12/17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389FC-D60E-E04F-AE8D-205863FB0A60}" type="slidenum">
              <a:rPr lang="en-US" smtClean="0"/>
              <a:t>‹#›</a:t>
            </a:fld>
            <a:endParaRPr lang="en-US"/>
          </a:p>
        </p:txBody>
      </p:sp>
    </p:spTree>
    <p:extLst>
      <p:ext uri="{BB962C8B-B14F-4D97-AF65-F5344CB8AC3E}">
        <p14:creationId xmlns:p14="http://schemas.microsoft.com/office/powerpoint/2010/main" val="194729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1</a:t>
            </a:fld>
            <a:endParaRPr lang="en-US"/>
          </a:p>
        </p:txBody>
      </p:sp>
    </p:spTree>
    <p:extLst>
      <p:ext uri="{BB962C8B-B14F-4D97-AF65-F5344CB8AC3E}">
        <p14:creationId xmlns:p14="http://schemas.microsoft.com/office/powerpoint/2010/main" val="45801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2</a:t>
            </a:fld>
            <a:endParaRPr lang="en-US"/>
          </a:p>
        </p:txBody>
      </p:sp>
    </p:spTree>
    <p:extLst>
      <p:ext uri="{BB962C8B-B14F-4D97-AF65-F5344CB8AC3E}">
        <p14:creationId xmlns:p14="http://schemas.microsoft.com/office/powerpoint/2010/main" val="126866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3</a:t>
            </a:fld>
            <a:endParaRPr lang="en-US"/>
          </a:p>
        </p:txBody>
      </p:sp>
    </p:spTree>
    <p:extLst>
      <p:ext uri="{BB962C8B-B14F-4D97-AF65-F5344CB8AC3E}">
        <p14:creationId xmlns:p14="http://schemas.microsoft.com/office/powerpoint/2010/main" val="63977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4</a:t>
            </a:fld>
            <a:endParaRPr lang="en-US"/>
          </a:p>
        </p:txBody>
      </p:sp>
    </p:spTree>
    <p:extLst>
      <p:ext uri="{BB962C8B-B14F-4D97-AF65-F5344CB8AC3E}">
        <p14:creationId xmlns:p14="http://schemas.microsoft.com/office/powerpoint/2010/main" val="1525161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5</a:t>
            </a:fld>
            <a:endParaRPr lang="en-US"/>
          </a:p>
        </p:txBody>
      </p:sp>
    </p:spTree>
    <p:extLst>
      <p:ext uri="{BB962C8B-B14F-4D97-AF65-F5344CB8AC3E}">
        <p14:creationId xmlns:p14="http://schemas.microsoft.com/office/powerpoint/2010/main" val="102973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389FC-D60E-E04F-AE8D-205863FB0A60}" type="slidenum">
              <a:rPr lang="en-US" smtClean="0"/>
              <a:t>6</a:t>
            </a:fld>
            <a:endParaRPr lang="en-US"/>
          </a:p>
        </p:txBody>
      </p:sp>
    </p:spTree>
    <p:extLst>
      <p:ext uri="{BB962C8B-B14F-4D97-AF65-F5344CB8AC3E}">
        <p14:creationId xmlns:p14="http://schemas.microsoft.com/office/powerpoint/2010/main" val="10270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2BC5D-0380-814C-AC38-B46A1E4D86E2}"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41750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2BC5D-0380-814C-AC38-B46A1E4D86E2}"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98066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2BC5D-0380-814C-AC38-B46A1E4D86E2}"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82349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2BC5D-0380-814C-AC38-B46A1E4D86E2}"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85345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2BC5D-0380-814C-AC38-B46A1E4D86E2}" type="datetimeFigureOut">
              <a:rPr lang="en-US" smtClean="0"/>
              <a:t>9/12/17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82178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2BC5D-0380-814C-AC38-B46A1E4D86E2}"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207141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2BC5D-0380-814C-AC38-B46A1E4D86E2}" type="datetimeFigureOut">
              <a:rPr lang="en-US" smtClean="0"/>
              <a:t>9/12/17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45011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2BC5D-0380-814C-AC38-B46A1E4D86E2}" type="datetimeFigureOut">
              <a:rPr lang="en-US" smtClean="0"/>
              <a:t>9/12/17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33318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2BC5D-0380-814C-AC38-B46A1E4D86E2}" type="datetimeFigureOut">
              <a:rPr lang="en-US" smtClean="0"/>
              <a:t>9/12/17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29343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2BC5D-0380-814C-AC38-B46A1E4D86E2}"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1928099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2BC5D-0380-814C-AC38-B46A1E4D86E2}" type="datetimeFigureOut">
              <a:rPr lang="en-US" smtClean="0"/>
              <a:t>9/12/17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912A2-C4C9-BD40-81F4-6CA62CC9F8E1}" type="slidenum">
              <a:rPr lang="en-US" smtClean="0"/>
              <a:t>‹#›</a:t>
            </a:fld>
            <a:endParaRPr lang="en-US"/>
          </a:p>
        </p:txBody>
      </p:sp>
    </p:spTree>
    <p:extLst>
      <p:ext uri="{BB962C8B-B14F-4D97-AF65-F5344CB8AC3E}">
        <p14:creationId xmlns:p14="http://schemas.microsoft.com/office/powerpoint/2010/main" val="38449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2BC5D-0380-814C-AC38-B46A1E4D86E2}" type="datetimeFigureOut">
              <a:rPr lang="en-US" smtClean="0"/>
              <a:t>9/12/17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912A2-C4C9-BD40-81F4-6CA62CC9F8E1}" type="slidenum">
              <a:rPr lang="en-US" smtClean="0"/>
              <a:t>‹#›</a:t>
            </a:fld>
            <a:endParaRPr lang="en-US"/>
          </a:p>
        </p:txBody>
      </p:sp>
    </p:spTree>
    <p:extLst>
      <p:ext uri="{BB962C8B-B14F-4D97-AF65-F5344CB8AC3E}">
        <p14:creationId xmlns:p14="http://schemas.microsoft.com/office/powerpoint/2010/main" val="1964213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744" y="239484"/>
            <a:ext cx="11821885" cy="1147763"/>
          </a:xfrm>
          <a:solidFill>
            <a:schemeClr val="bg1">
              <a:lumMod val="75000"/>
            </a:schemeClr>
          </a:solidFill>
        </p:spPr>
        <p:txBody>
          <a:bodyPr/>
          <a:lstStyle/>
          <a:p>
            <a:r>
              <a:rPr lang="en-US" dirty="0" smtClean="0">
                <a:latin typeface="Adobe Caslon Pro" charset="0"/>
                <a:ea typeface="Adobe Caslon Pro" charset="0"/>
                <a:cs typeface="Adobe Caslon Pro" charset="0"/>
              </a:rPr>
              <a:t>Development of </a:t>
            </a:r>
            <a:r>
              <a:rPr lang="en-US" smtClean="0">
                <a:latin typeface="Adobe Caslon Pro" charset="0"/>
                <a:ea typeface="Adobe Caslon Pro" charset="0"/>
                <a:cs typeface="Adobe Caslon Pro" charset="0"/>
              </a:rPr>
              <a:t>the British Colonies</a:t>
            </a:r>
            <a:endParaRPr lang="en-US">
              <a:latin typeface="Adobe Caslon Pro" charset="0"/>
              <a:ea typeface="Adobe Caslon Pro" charset="0"/>
              <a:cs typeface="Adobe Caslon Pro" charset="0"/>
            </a:endParaRPr>
          </a:p>
        </p:txBody>
      </p:sp>
      <p:sp>
        <p:nvSpPr>
          <p:cNvPr id="3" name="Rectangle 2"/>
          <p:cNvSpPr>
            <a:spLocks noChangeArrowheads="1"/>
          </p:cNvSpPr>
          <p:nvPr/>
        </p:nvSpPr>
        <p:spPr bwMode="auto">
          <a:xfrm>
            <a:off x="3254828" y="239484"/>
            <a:ext cx="9988949" cy="34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4828" y="1660964"/>
            <a:ext cx="5421086" cy="485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16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571955"/>
            <a:ext cx="11527970" cy="897618"/>
          </a:xfrm>
          <a:solidFill>
            <a:schemeClr val="accent6">
              <a:lumMod val="40000"/>
              <a:lumOff val="60000"/>
            </a:schemeClr>
          </a:solidFill>
          <a:ln>
            <a:solidFill>
              <a:schemeClr val="accent6">
                <a:lumMod val="40000"/>
                <a:lumOff val="60000"/>
              </a:schemeClr>
            </a:solidFill>
          </a:ln>
        </p:spPr>
        <p:txBody>
          <a:bodyPr>
            <a:normAutofit fontScale="90000"/>
          </a:bodyPr>
          <a:lstStyle/>
          <a:p>
            <a:pPr algn="ctr"/>
            <a:r>
              <a:rPr lang="en-US" b="1" dirty="0" smtClean="0">
                <a:latin typeface="Adobe Caslon Pro" charset="0"/>
                <a:ea typeface="Adobe Caslon Pro" charset="0"/>
                <a:cs typeface="Adobe Caslon Pro" charset="0"/>
              </a:rPr>
              <a:t/>
            </a:r>
            <a:br>
              <a:rPr lang="en-US" b="1" dirty="0" smtClean="0">
                <a:latin typeface="Adobe Caslon Pro" charset="0"/>
                <a:ea typeface="Adobe Caslon Pro" charset="0"/>
                <a:cs typeface="Adobe Caslon Pro" charset="0"/>
              </a:rPr>
            </a:br>
            <a:r>
              <a:rPr lang="en-US" b="1" dirty="0" smtClean="0">
                <a:latin typeface="Adobe Caslon Pro" charset="0"/>
                <a:ea typeface="Adobe Caslon Pro" charset="0"/>
                <a:cs typeface="Adobe Caslon Pro" charset="0"/>
              </a:rPr>
              <a:t>Economic Characteristics </a:t>
            </a:r>
            <a:r>
              <a:rPr lang="en-US" b="1" dirty="0">
                <a:latin typeface="Adobe Caslon Pro" charset="0"/>
                <a:ea typeface="Adobe Caslon Pro" charset="0"/>
                <a:cs typeface="Adobe Caslon Pro" charset="0"/>
              </a:rPr>
              <a:t>of the </a:t>
            </a:r>
            <a:r>
              <a:rPr lang="en-US" b="1" dirty="0" smtClean="0">
                <a:latin typeface="Adobe Caslon Pro" charset="0"/>
                <a:ea typeface="Adobe Caslon Pro" charset="0"/>
                <a:cs typeface="Adobe Caslon Pro" charset="0"/>
              </a:rPr>
              <a:t>Colonial Period </a:t>
            </a:r>
            <a:r>
              <a:rPr lang="en-US" dirty="0">
                <a:latin typeface="Adobe Caslon Pro" charset="0"/>
                <a:ea typeface="Adobe Caslon Pro" charset="0"/>
                <a:cs typeface="Adobe Caslon Pro" charset="0"/>
              </a:rPr>
              <a:t/>
            </a:r>
            <a:br>
              <a:rPr lang="en-US" dirty="0">
                <a:latin typeface="Adobe Caslon Pro" charset="0"/>
                <a:ea typeface="Adobe Caslon Pro" charset="0"/>
                <a:cs typeface="Adobe Caslon Pro" charset="0"/>
              </a:rPr>
            </a:br>
            <a:endParaRPr lang="en-US" dirty="0">
              <a:latin typeface="Adobe Caslon Pro" charset="0"/>
              <a:ea typeface="Adobe Caslon Pro" charset="0"/>
              <a:cs typeface="Adobe Caslon Pro" charset="0"/>
            </a:endParaRPr>
          </a:p>
        </p:txBody>
      </p:sp>
      <p:sp>
        <p:nvSpPr>
          <p:cNvPr id="3" name="Content Placeholder 2"/>
          <p:cNvSpPr>
            <a:spLocks noGrp="1"/>
          </p:cNvSpPr>
          <p:nvPr>
            <p:ph idx="1"/>
          </p:nvPr>
        </p:nvSpPr>
        <p:spPr>
          <a:xfrm>
            <a:off x="174171" y="1825625"/>
            <a:ext cx="11658600" cy="4782004"/>
          </a:xfrm>
          <a:ln>
            <a:solidFill>
              <a:schemeClr val="accent1"/>
            </a:solidFill>
          </a:ln>
        </p:spPr>
        <p:txBody>
          <a:bodyPr>
            <a:normAutofit fontScale="85000" lnSpcReduction="10000"/>
          </a:bodyPr>
          <a:lstStyle/>
          <a:p>
            <a:r>
              <a:rPr lang="en-US" dirty="0" smtClean="0">
                <a:latin typeface="Adobe Caslon Pro" charset="0"/>
                <a:ea typeface="Adobe Caslon Pro" charset="0"/>
                <a:cs typeface="Adobe Caslon Pro" charset="0"/>
              </a:rPr>
              <a:t>The </a:t>
            </a:r>
            <a:r>
              <a:rPr lang="en-US" b="1" dirty="0">
                <a:latin typeface="Adobe Caslon Pro" charset="0"/>
                <a:ea typeface="Adobe Caslon Pro" charset="0"/>
                <a:cs typeface="Adobe Caslon Pro" charset="0"/>
              </a:rPr>
              <a:t>New England colonies </a:t>
            </a:r>
            <a:r>
              <a:rPr lang="en-US" dirty="0">
                <a:latin typeface="Adobe Caslon Pro" charset="0"/>
                <a:ea typeface="Adobe Caslon Pro" charset="0"/>
                <a:cs typeface="Adobe Caslon Pro" charset="0"/>
              </a:rPr>
              <a:t>developed an economy based on shipbuilding, fishing, lumbering, small- scale subsistence farming, and eventually, manufacturing. The colonies prospered, reflecting the Puritans’ strong belief in the values of hard work and thrift. </a:t>
            </a:r>
          </a:p>
          <a:p>
            <a:r>
              <a:rPr lang="en-US" dirty="0">
                <a:latin typeface="Adobe Caslon Pro" charset="0"/>
                <a:ea typeface="Adobe Caslon Pro" charset="0"/>
                <a:cs typeface="Adobe Caslon Pro" charset="0"/>
              </a:rPr>
              <a:t>The </a:t>
            </a:r>
            <a:r>
              <a:rPr lang="en-US" b="1" dirty="0" smtClean="0">
                <a:latin typeface="Adobe Caslon Pro" charset="0"/>
                <a:ea typeface="Adobe Caslon Pro" charset="0"/>
                <a:cs typeface="Adobe Caslon Pro" charset="0"/>
              </a:rPr>
              <a:t>Middle Colonies </a:t>
            </a:r>
            <a:r>
              <a:rPr lang="en-US" dirty="0">
                <a:latin typeface="Adobe Caslon Pro" charset="0"/>
                <a:ea typeface="Adobe Caslon Pro" charset="0"/>
                <a:cs typeface="Adobe Caslon Pro" charset="0"/>
              </a:rPr>
              <a:t>of New York, New Jersey, Pennsylvania, and Delaware developed economies based on shipbuilding, small-scale farming, and trading. Cities such as New York and Philadelphia began to grow as seaports and/or commercial centers. </a:t>
            </a:r>
          </a:p>
          <a:p>
            <a:r>
              <a:rPr lang="en-US" b="1" dirty="0">
                <a:latin typeface="Adobe Caslon Pro" charset="0"/>
                <a:ea typeface="Adobe Caslon Pro" charset="0"/>
                <a:cs typeface="Adobe Caslon Pro" charset="0"/>
              </a:rPr>
              <a:t>Southern </a:t>
            </a:r>
            <a:r>
              <a:rPr lang="en-US" b="1" dirty="0" smtClean="0">
                <a:latin typeface="Adobe Caslon Pro" charset="0"/>
                <a:ea typeface="Adobe Caslon Pro" charset="0"/>
                <a:cs typeface="Adobe Caslon Pro" charset="0"/>
              </a:rPr>
              <a:t>Colonies </a:t>
            </a:r>
            <a:r>
              <a:rPr lang="en-US" dirty="0">
                <a:latin typeface="Adobe Caslon Pro" charset="0"/>
                <a:ea typeface="Adobe Caslon Pro" charset="0"/>
                <a:cs typeface="Adobe Caslon Pro" charset="0"/>
              </a:rPr>
              <a:t>developed economies in the eastern coastal lowlands based on large plantations that grew cash crops such as tobacco, rice, and indigo for export to Europe. Farther inland, however, in the mountains and valleys of the Appalachian foothills, the economy was based on small-scale subsistence farming, hunting, and trading. </a:t>
            </a:r>
          </a:p>
          <a:p>
            <a:r>
              <a:rPr lang="en-US" smtClean="0">
                <a:latin typeface="Adobe Caslon Pro" charset="0"/>
                <a:ea typeface="Adobe Caslon Pro" charset="0"/>
                <a:cs typeface="Adobe Caslon Pro" charset="0"/>
              </a:rPr>
              <a:t>All had a </a:t>
            </a:r>
            <a:r>
              <a:rPr lang="en-US" dirty="0">
                <a:latin typeface="Adobe Caslon Pro" charset="0"/>
                <a:ea typeface="Adobe Caslon Pro" charset="0"/>
                <a:cs typeface="Adobe Caslon Pro" charset="0"/>
              </a:rPr>
              <a:t>strong belief in private ownership of property and free enterprise characterized colonial life everywhere. </a:t>
            </a:r>
          </a:p>
          <a:p>
            <a:r>
              <a:rPr lang="en-US" dirty="0">
                <a:latin typeface="Adobe Caslon Pro" charset="0"/>
                <a:ea typeface="Adobe Caslon Pro" charset="0"/>
                <a:cs typeface="Adobe Caslon Pro" charset="0"/>
              </a:rPr>
              <a:t>The economic system of mercantilism used by imperial nations created a system of interdependence between the mother country and its colonies. </a:t>
            </a:r>
          </a:p>
          <a:p>
            <a:endParaRPr lang="en-US" dirty="0">
              <a:latin typeface="Adobe Caslon Pro" charset="0"/>
              <a:ea typeface="Adobe Caslon Pro" charset="0"/>
              <a:cs typeface="Adobe Caslon Pro" charset="0"/>
            </a:endParaRPr>
          </a:p>
        </p:txBody>
      </p:sp>
    </p:spTree>
    <p:extLst>
      <p:ext uri="{BB962C8B-B14F-4D97-AF65-F5344CB8AC3E}">
        <p14:creationId xmlns:p14="http://schemas.microsoft.com/office/powerpoint/2010/main" val="213471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2561"/>
          </a:xfrm>
          <a:solidFill>
            <a:schemeClr val="accent1">
              <a:lumMod val="20000"/>
              <a:lumOff val="80000"/>
            </a:schemeClr>
          </a:solidFill>
        </p:spPr>
        <p:txBody>
          <a:bodyPr>
            <a:normAutofit fontScale="90000"/>
          </a:bodyPr>
          <a:lstStyle/>
          <a:p>
            <a:pPr algn="ctr"/>
            <a:r>
              <a:rPr lang="en-US" b="1" dirty="0" smtClean="0">
                <a:latin typeface="Adobe Caslon Pro" charset="0"/>
                <a:ea typeface="Adobe Caslon Pro" charset="0"/>
                <a:cs typeface="Adobe Caslon Pro" charset="0"/>
              </a:rPr>
              <a:t/>
            </a:r>
            <a:br>
              <a:rPr lang="en-US" b="1" dirty="0" smtClean="0">
                <a:latin typeface="Adobe Caslon Pro" charset="0"/>
                <a:ea typeface="Adobe Caslon Pro" charset="0"/>
                <a:cs typeface="Adobe Caslon Pro" charset="0"/>
              </a:rPr>
            </a:br>
            <a:r>
              <a:rPr lang="en-US" b="1" dirty="0" smtClean="0">
                <a:latin typeface="Adobe Caslon Pro" charset="0"/>
                <a:ea typeface="Adobe Caslon Pro" charset="0"/>
                <a:cs typeface="Adobe Caslon Pro" charset="0"/>
              </a:rPr>
              <a:t>Social Characteristics </a:t>
            </a:r>
            <a:r>
              <a:rPr lang="en-US" b="1" dirty="0">
                <a:latin typeface="Adobe Caslon Pro" charset="0"/>
                <a:ea typeface="Adobe Caslon Pro" charset="0"/>
                <a:cs typeface="Adobe Caslon Pro" charset="0"/>
              </a:rPr>
              <a:t>of the </a:t>
            </a:r>
            <a:r>
              <a:rPr lang="en-US" b="1" dirty="0" smtClean="0">
                <a:latin typeface="Adobe Caslon Pro" charset="0"/>
                <a:ea typeface="Adobe Caslon Pro" charset="0"/>
                <a:cs typeface="Adobe Caslon Pro" charset="0"/>
              </a:rPr>
              <a:t>Colonies</a:t>
            </a: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250371" y="1295400"/>
            <a:ext cx="11778343" cy="5442857"/>
          </a:xfrm>
          <a:ln>
            <a:solidFill>
              <a:schemeClr val="accent1"/>
            </a:solidFill>
          </a:ln>
        </p:spPr>
        <p:txBody>
          <a:bodyPr>
            <a:normAutofit fontScale="70000" lnSpcReduction="20000"/>
          </a:bodyPr>
          <a:lstStyle/>
          <a:p>
            <a:r>
              <a:rPr lang="en-US" sz="3200" dirty="0" smtClean="0">
                <a:latin typeface="Adobe Caslon Pro" charset="0"/>
                <a:ea typeface="Adobe Caslon Pro" charset="0"/>
                <a:cs typeface="Adobe Caslon Pro" charset="0"/>
              </a:rPr>
              <a:t>The </a:t>
            </a:r>
            <a:r>
              <a:rPr lang="en-US" sz="3200" dirty="0">
                <a:latin typeface="Adobe Caslon Pro" charset="0"/>
                <a:ea typeface="Adobe Caslon Pro" charset="0"/>
                <a:cs typeface="Adobe Caslon Pro" charset="0"/>
              </a:rPr>
              <a:t>middle colonies were home to multiple religious groups who generally believed in religious tolerance</a:t>
            </a:r>
            <a:r>
              <a:rPr lang="en-US" sz="3200" i="1" dirty="0">
                <a:latin typeface="Adobe Caslon Pro" charset="0"/>
                <a:ea typeface="Adobe Caslon Pro" charset="0"/>
                <a:cs typeface="Adobe Caslon Pro" charset="0"/>
              </a:rPr>
              <a:t>, </a:t>
            </a:r>
            <a:r>
              <a:rPr lang="en-US" sz="3200" dirty="0">
                <a:latin typeface="Adobe Caslon Pro" charset="0"/>
                <a:ea typeface="Adobe Caslon Pro" charset="0"/>
                <a:cs typeface="Adobe Caslon Pro" charset="0"/>
              </a:rPr>
              <a:t>including Quakers in Pennsylvania, Huguenots and Jews in New York, and Presbyterians in New Jersey. These colonies had more flexible social structures and began to develop a middle class of skilled artisans, entrepreneurs (business owners), and small farmers. </a:t>
            </a:r>
          </a:p>
          <a:p>
            <a:r>
              <a:rPr lang="en-US" sz="3200" dirty="0" smtClean="0">
                <a:latin typeface="Adobe Caslon Pro" charset="0"/>
                <a:ea typeface="Adobe Caslon Pro" charset="0"/>
                <a:cs typeface="Adobe Caslon Pro" charset="0"/>
              </a:rPr>
              <a:t>New </a:t>
            </a:r>
            <a:r>
              <a:rPr lang="en-US" sz="3200" dirty="0">
                <a:latin typeface="Adobe Caslon Pro" charset="0"/>
                <a:ea typeface="Adobe Caslon Pro" charset="0"/>
                <a:cs typeface="Adobe Caslon Pro" charset="0"/>
              </a:rPr>
              <a:t>England’s colonial society was based on religious standing. The Puritans grew increasingly intolerant of dissenters who challenged their belief in the connection between religion and government. Rhode Island was founded by dissenters fleeing persecution by Puritans in Massachusetts. </a:t>
            </a:r>
          </a:p>
          <a:p>
            <a:r>
              <a:rPr lang="en-US" sz="3200" dirty="0">
                <a:latin typeface="Adobe Caslon Pro" charset="0"/>
                <a:ea typeface="Adobe Caslon Pro" charset="0"/>
                <a:cs typeface="Adobe Caslon Pro" charset="0"/>
              </a:rPr>
              <a:t>Virginia and the other Southern colonies had a social structure based on family status and the ownership of land. Large landowners in the eastern lowlands dominated colonial government and society and maintained an allegiance to the Church of England and closer social ties to Britain than did those in the other colonies. In the mountains and valleys further inland, however, society was characterized by small subsistence farmers, hunters, and traders of Scots-Irish, German, and English descent. Maryland was established with the intent of being a haven for Catholics. </a:t>
            </a:r>
          </a:p>
          <a:p>
            <a:r>
              <a:rPr lang="en-US" sz="3200" dirty="0">
                <a:latin typeface="Adobe Caslon Pro" charset="0"/>
                <a:ea typeface="Adobe Caslon Pro" charset="0"/>
                <a:cs typeface="Adobe Caslon Pro" charset="0"/>
              </a:rPr>
              <a:t>While the cultural foundations in the North American colonies were British, American Indian and African cultures influenced every aspect of colonial society. </a:t>
            </a:r>
          </a:p>
          <a:p>
            <a:r>
              <a:rPr lang="en-US" sz="3200" dirty="0">
                <a:latin typeface="Adobe Caslon Pro" charset="0"/>
                <a:ea typeface="Adobe Caslon Pro" charset="0"/>
                <a:cs typeface="Adobe Caslon Pro" charset="0"/>
              </a:rPr>
              <a:t>The Great Awakening was a religious movement that swept through Europe and the colonies during the mid-1700s. It led to the rapid growth of evangelical denominations, such as the Methodist and Baptist denominations, and challenged the established religious and governmental orders. It laid one of the social foundations for the American Revolution. </a:t>
            </a:r>
          </a:p>
          <a:p>
            <a:endParaRPr lang="en-US" dirty="0"/>
          </a:p>
        </p:txBody>
      </p:sp>
    </p:spTree>
    <p:extLst>
      <p:ext uri="{BB962C8B-B14F-4D97-AF65-F5344CB8AC3E}">
        <p14:creationId xmlns:p14="http://schemas.microsoft.com/office/powerpoint/2010/main" val="72870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900" y="165100"/>
            <a:ext cx="8420100" cy="1572260"/>
          </a:xfrm>
          <a:solidFill>
            <a:schemeClr val="bg2">
              <a:lumMod val="75000"/>
            </a:schemeClr>
          </a:solidFill>
        </p:spPr>
        <p:txBody>
          <a:bodyPr>
            <a:normAutofit fontScale="90000"/>
          </a:bodyPr>
          <a:lstStyle/>
          <a:p>
            <a:pPr algn="ctr"/>
            <a:r>
              <a:rPr lang="en-US" sz="5400" dirty="0" smtClean="0">
                <a:latin typeface="Adobe Caslon Pro" charset="0"/>
                <a:ea typeface="Adobe Caslon Pro" charset="0"/>
                <a:cs typeface="Adobe Caslon Pro" charset="0"/>
              </a:rPr>
              <a:t>The First </a:t>
            </a:r>
            <a:r>
              <a:rPr lang="en-US" sz="5400" smtClean="0">
                <a:latin typeface="Adobe Caslon Pro" charset="0"/>
                <a:ea typeface="Adobe Caslon Pro" charset="0"/>
                <a:cs typeface="Adobe Caslon Pro" charset="0"/>
              </a:rPr>
              <a:t>Great Awakening, 1730s and 40s</a:t>
            </a:r>
            <a:endParaRPr lang="en-US" sz="5400" dirty="0">
              <a:latin typeface="Adobe Caslon Pro" charset="0"/>
              <a:ea typeface="Adobe Caslon Pro" charset="0"/>
              <a:cs typeface="Adobe Caslon Pro" charset="0"/>
            </a:endParaRPr>
          </a:p>
        </p:txBody>
      </p:sp>
      <p:sp>
        <p:nvSpPr>
          <p:cNvPr id="4" name="Rectangle 1"/>
          <p:cNvSpPr>
            <a:spLocks noChangeArrowheads="1"/>
          </p:cNvSpPr>
          <p:nvPr/>
        </p:nvSpPr>
        <p:spPr bwMode="auto">
          <a:xfrm>
            <a:off x="127000" y="2180424"/>
            <a:ext cx="11887200" cy="3416320"/>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285750" lvl="0" indent="-285750" eaLnBrk="0" fontAlgn="base" hangingPunct="0">
              <a:spcBef>
                <a:spcPct val="0"/>
              </a:spcBef>
              <a:spcAft>
                <a:spcPct val="0"/>
              </a:spcAft>
              <a:buFont typeface="Arial" charset="0"/>
              <a:buChar char="•"/>
            </a:pPr>
            <a:r>
              <a:rPr lang="en-US" sz="2400" dirty="0" smtClean="0">
                <a:latin typeface="Adobe Caslon Pro" charset="0"/>
                <a:ea typeface="Adobe Caslon Pro" charset="0"/>
                <a:cs typeface="Adobe Caslon Pro" charset="0"/>
              </a:rPr>
              <a:t>Began </a:t>
            </a:r>
            <a:r>
              <a:rPr lang="en-US" sz="2400" dirty="0">
                <a:latin typeface="Adobe Caslon Pro" charset="0"/>
                <a:ea typeface="Adobe Caslon Pro" charset="0"/>
                <a:cs typeface="Adobe Caslon Pro" charset="0"/>
              </a:rPr>
              <a:t>mostly in New England</a:t>
            </a:r>
            <a:r>
              <a:rPr lang="en-US" sz="2400" dirty="0" smtClean="0">
                <a:latin typeface="Adobe Caslon Pro" charset="0"/>
                <a:ea typeface="Adobe Caslon Pro" charset="0"/>
                <a:cs typeface="Adobe Caslon Pro" charset="0"/>
              </a:rPr>
              <a:t>.</a:t>
            </a:r>
          </a:p>
          <a:p>
            <a:pPr marL="285750" lvl="0" indent="-285750" eaLnBrk="0" fontAlgn="base" hangingPunct="0">
              <a:spcBef>
                <a:spcPct val="0"/>
              </a:spcBef>
              <a:spcAft>
                <a:spcPct val="0"/>
              </a:spcAft>
              <a:buFont typeface="Arial" charset="0"/>
              <a:buChar char="•"/>
            </a:pPr>
            <a:r>
              <a:rPr lang="en-US" sz="2400" dirty="0" smtClean="0">
                <a:latin typeface="Adobe Caslon Pro" charset="0"/>
                <a:ea typeface="Adobe Caslon Pro" charset="0"/>
                <a:cs typeface="Adobe Caslon Pro" charset="0"/>
              </a:rPr>
              <a:t>In the 16</a:t>
            </a:r>
            <a:r>
              <a:rPr lang="en-US" sz="2400" baseline="30000" dirty="0" smtClean="0">
                <a:latin typeface="Adobe Caslon Pro" charset="0"/>
                <a:ea typeface="Adobe Caslon Pro" charset="0"/>
                <a:cs typeface="Adobe Caslon Pro" charset="0"/>
              </a:rPr>
              <a:t>th</a:t>
            </a:r>
            <a:r>
              <a:rPr lang="en-US" sz="2400" dirty="0" smtClean="0">
                <a:latin typeface="Adobe Caslon Pro" charset="0"/>
                <a:ea typeface="Adobe Caslon Pro" charset="0"/>
                <a:cs typeface="Adobe Caslon Pro" charset="0"/>
              </a:rPr>
              <a:t> and early 17</a:t>
            </a:r>
            <a:r>
              <a:rPr lang="en-US" sz="2400" baseline="30000" dirty="0" smtClean="0">
                <a:latin typeface="Adobe Caslon Pro" charset="0"/>
                <a:ea typeface="Adobe Caslon Pro" charset="0"/>
                <a:cs typeface="Adobe Caslon Pro" charset="0"/>
              </a:rPr>
              <a:t>th</a:t>
            </a:r>
            <a:r>
              <a:rPr lang="en-US" sz="2400" dirty="0" smtClean="0">
                <a:latin typeface="Adobe Caslon Pro" charset="0"/>
                <a:ea typeface="Adobe Caslon Pro" charset="0"/>
                <a:cs typeface="Adobe Caslon Pro" charset="0"/>
              </a:rPr>
              <a:t> century, many people, because of the Scientific Revolution and the shift towards reasoning to figure things out, began moving away from religion.</a:t>
            </a:r>
            <a:endParaRPr kumimoji="0" lang="en-US" altLang="en-US" sz="2400" b="0" i="0" u="none" strike="noStrike" cap="none" normalizeH="0" baseline="0" dirty="0" smtClean="0">
              <a:ln>
                <a:noFill/>
              </a:ln>
              <a:solidFill>
                <a:srgbClr val="000000"/>
              </a:solidFill>
              <a:effectLst/>
              <a:latin typeface="Adobe Caslon Pro" charset="0"/>
              <a:ea typeface="Adobe Caslon Pro" charset="0"/>
              <a:cs typeface="Adobe Caslon Pro" charset="0"/>
            </a:endParaRPr>
          </a:p>
          <a:p>
            <a:pPr marL="285750" lvl="0" indent="-285750" eaLnBrk="0" fontAlgn="base" hangingPunct="0">
              <a:spcBef>
                <a:spcPct val="0"/>
              </a:spcBef>
              <a:spcAft>
                <a:spcPct val="0"/>
              </a:spcAft>
              <a:buFont typeface="Arial" charset="0"/>
              <a:buChar char="•"/>
            </a:pPr>
            <a:r>
              <a:rPr lang="en-US" sz="2400" dirty="0">
                <a:latin typeface="Adobe Caslon Pro" charset="0"/>
                <a:ea typeface="Adobe Caslon Pro" charset="0"/>
                <a:cs typeface="Adobe Caslon Pro" charset="0"/>
              </a:rPr>
              <a:t>However, in the </a:t>
            </a:r>
            <a:r>
              <a:rPr lang="en-US" sz="2400" dirty="0" smtClean="0">
                <a:latin typeface="Adobe Caslon Pro" charset="0"/>
                <a:ea typeface="Adobe Caslon Pro" charset="0"/>
                <a:cs typeface="Adobe Caslon Pro" charset="0"/>
              </a:rPr>
              <a:t>late 17th </a:t>
            </a:r>
            <a:r>
              <a:rPr lang="en-US" sz="2400" dirty="0">
                <a:latin typeface="Adobe Caslon Pro" charset="0"/>
                <a:ea typeface="Adobe Caslon Pro" charset="0"/>
                <a:cs typeface="Adobe Caslon Pro" charset="0"/>
              </a:rPr>
              <a:t>and 18th Centuries, people began to find the need </a:t>
            </a:r>
            <a:r>
              <a:rPr lang="en-US" sz="2400" dirty="0" smtClean="0">
                <a:latin typeface="Adobe Caslon Pro" charset="0"/>
                <a:ea typeface="Adobe Caslon Pro" charset="0"/>
                <a:cs typeface="Adobe Caslon Pro" charset="0"/>
              </a:rPr>
              <a:t>to return to religion</a:t>
            </a:r>
            <a:r>
              <a:rPr lang="en-US" sz="2400" dirty="0">
                <a:latin typeface="Adobe Caslon Pro" charset="0"/>
                <a:ea typeface="Adobe Caslon Pro" charset="0"/>
                <a:cs typeface="Adobe Caslon Pro" charset="0"/>
              </a:rPr>
              <a:t>. </a:t>
            </a:r>
            <a:endParaRPr kumimoji="0" lang="en-US" altLang="en-US" sz="2400" b="0" i="0" u="none" strike="noStrike" cap="none" normalizeH="0" baseline="0" dirty="0" smtClean="0">
              <a:ln>
                <a:noFill/>
              </a:ln>
              <a:solidFill>
                <a:srgbClr val="000000"/>
              </a:solidFill>
              <a:effectLst/>
              <a:latin typeface="Adobe Caslon Pro" charset="0"/>
              <a:ea typeface="Adobe Caslon Pro" charset="0"/>
              <a:cs typeface="Adobe Caslon Pro"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lang="en-US" altLang="en-US" sz="2400" dirty="0" smtClean="0">
                <a:solidFill>
                  <a:srgbClr val="000000"/>
                </a:solidFill>
                <a:latin typeface="Adobe Caslon Pro" charset="0"/>
                <a:ea typeface="Adobe Caslon Pro" charset="0"/>
                <a:cs typeface="Adobe Caslon Pro" charset="0"/>
              </a:rPr>
              <a:t>One major figure of the </a:t>
            </a:r>
            <a:r>
              <a:rPr kumimoji="0" lang="en-US" altLang="en-US" sz="2400" b="0" i="0" u="none" strike="noStrike" cap="none" normalizeH="0" baseline="0" dirty="0" smtClean="0">
                <a:ln>
                  <a:noFill/>
                </a:ln>
                <a:solidFill>
                  <a:srgbClr val="000000"/>
                </a:solidFill>
                <a:effectLst/>
                <a:latin typeface="Adobe Caslon Pro" charset="0"/>
                <a:ea typeface="Adobe Caslon Pro" charset="0"/>
                <a:cs typeface="Adobe Caslon Pro" charset="0"/>
              </a:rPr>
              <a:t>Great </a:t>
            </a:r>
            <a:r>
              <a:rPr kumimoji="0" lang="en-US" altLang="en-US" sz="2400" b="0" i="0" u="none" strike="noStrike" cap="none" normalizeH="0" baseline="0" dirty="0">
                <a:ln>
                  <a:noFill/>
                </a:ln>
                <a:solidFill>
                  <a:srgbClr val="000000"/>
                </a:solidFill>
                <a:effectLst/>
                <a:latin typeface="Adobe Caslon Pro" charset="0"/>
                <a:ea typeface="Adobe Caslon Pro" charset="0"/>
                <a:cs typeface="Adobe Caslon Pro" charset="0"/>
              </a:rPr>
              <a:t>Awakening was Jonathan Edwards, known mostly for his famous sermon "Sinners in the Hands of an Angry God." This fiery speech warned people against ignoring religion and its teachings and compared people's situation to a spider hanging by a thread over a hot fire. </a:t>
            </a:r>
            <a:endParaRPr kumimoji="0" lang="en-US" altLang="en-US" sz="2400" b="0" i="0" u="none" strike="noStrike" cap="none" normalizeH="0" baseline="0" dirty="0" smtClean="0">
              <a:ln>
                <a:noFill/>
              </a:ln>
              <a:solidFill>
                <a:srgbClr val="000000"/>
              </a:solidFill>
              <a:effectLst/>
              <a:latin typeface="Adobe Caslon Pro" charset="0"/>
              <a:ea typeface="Adobe Caslon Pro" charset="0"/>
              <a:cs typeface="Adobe Caslon Pro" charset="0"/>
            </a:endParaRPr>
          </a:p>
        </p:txBody>
      </p:sp>
      <p:pic>
        <p:nvPicPr>
          <p:cNvPr id="1026" name="Picture 2" descr="http://www.socialstudiesforkids.com/graphics/jonathanedwar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
            <a:ext cx="1574800" cy="204058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01700" y="5736581"/>
            <a:ext cx="10604500" cy="461665"/>
          </a:xfrm>
          <a:prstGeom prst="rect">
            <a:avLst/>
          </a:prstGeom>
          <a:solidFill>
            <a:schemeClr val="bg2">
              <a:lumMod val="90000"/>
            </a:schemeClr>
          </a:solidFill>
        </p:spPr>
        <p:txBody>
          <a:bodyPr wrap="square">
            <a:spAutoFit/>
          </a:bodyPr>
          <a:lstStyle/>
          <a:p>
            <a:r>
              <a:rPr lang="en-US" sz="2400" b="1" dirty="0">
                <a:solidFill>
                  <a:srgbClr val="181818"/>
                </a:solidFill>
                <a:latin typeface="Merriweather" charset="0"/>
              </a:rPr>
              <a:t>“Unconverted men walk over the pit of hell on a rotten covering.” </a:t>
            </a:r>
            <a:endParaRPr lang="en-US" sz="2400" b="1" dirty="0"/>
          </a:p>
        </p:txBody>
      </p:sp>
    </p:spTree>
    <p:extLst>
      <p:ext uri="{BB962C8B-B14F-4D97-AF65-F5344CB8AC3E}">
        <p14:creationId xmlns:p14="http://schemas.microsoft.com/office/powerpoint/2010/main" val="195628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1932"/>
          </a:xfrm>
          <a:solidFill>
            <a:schemeClr val="accent4">
              <a:lumMod val="40000"/>
              <a:lumOff val="60000"/>
            </a:schemeClr>
          </a:solidFill>
        </p:spPr>
        <p:txBody>
          <a:bodyPr>
            <a:normAutofit fontScale="90000"/>
          </a:bodyPr>
          <a:lstStyle/>
          <a:p>
            <a:pPr algn="ctr"/>
            <a:r>
              <a:rPr lang="en-US" b="1" dirty="0" smtClean="0">
                <a:latin typeface="Adobe Caslon Pro" charset="0"/>
                <a:ea typeface="Adobe Caslon Pro" charset="0"/>
                <a:cs typeface="Adobe Caslon Pro" charset="0"/>
              </a:rPr>
              <a:t/>
            </a:r>
            <a:br>
              <a:rPr lang="en-US" b="1" dirty="0" smtClean="0">
                <a:latin typeface="Adobe Caslon Pro" charset="0"/>
                <a:ea typeface="Adobe Caslon Pro" charset="0"/>
                <a:cs typeface="Adobe Caslon Pro" charset="0"/>
              </a:rPr>
            </a:br>
            <a:r>
              <a:rPr lang="en-US" b="1" dirty="0" smtClean="0">
                <a:latin typeface="Adobe Caslon Pro" charset="0"/>
                <a:ea typeface="Adobe Caslon Pro" charset="0"/>
                <a:cs typeface="Adobe Caslon Pro" charset="0"/>
              </a:rPr>
              <a:t>Political Life </a:t>
            </a:r>
            <a:r>
              <a:rPr lang="en-US" b="1" dirty="0">
                <a:latin typeface="Adobe Caslon Pro" charset="0"/>
                <a:ea typeface="Adobe Caslon Pro" charset="0"/>
                <a:cs typeface="Adobe Caslon Pro" charset="0"/>
              </a:rPr>
              <a:t>in the </a:t>
            </a:r>
            <a:r>
              <a:rPr lang="en-US" b="1" dirty="0" smtClean="0">
                <a:latin typeface="Adobe Caslon Pro" charset="0"/>
                <a:ea typeface="Adobe Caslon Pro" charset="0"/>
                <a:cs typeface="Adobe Caslon Pro" charset="0"/>
              </a:rPr>
              <a:t>Colonies </a:t>
            </a:r>
            <a:r>
              <a:rPr lang="en-US" dirty="0"/>
              <a:t/>
            </a:r>
            <a:br>
              <a:rPr lang="en-US" dirty="0"/>
            </a:br>
            <a:endParaRPr lang="en-US" dirty="0"/>
          </a:p>
        </p:txBody>
      </p:sp>
      <p:sp>
        <p:nvSpPr>
          <p:cNvPr id="3" name="Content Placeholder 2"/>
          <p:cNvSpPr>
            <a:spLocks noGrp="1"/>
          </p:cNvSpPr>
          <p:nvPr>
            <p:ph idx="1"/>
          </p:nvPr>
        </p:nvSpPr>
        <p:spPr>
          <a:xfrm>
            <a:off x="838200" y="1230086"/>
            <a:ext cx="10515600" cy="4946877"/>
          </a:xfrm>
          <a:ln>
            <a:solidFill>
              <a:schemeClr val="accent1"/>
            </a:solidFill>
          </a:ln>
        </p:spPr>
        <p:txBody>
          <a:bodyPr>
            <a:normAutofit/>
          </a:bodyPr>
          <a:lstStyle/>
          <a:p>
            <a:r>
              <a:rPr lang="en-US" dirty="0">
                <a:latin typeface="Adobe Caslon Pro" charset="0"/>
                <a:ea typeface="Adobe Caslon Pro" charset="0"/>
                <a:cs typeface="Adobe Caslon Pro" charset="0"/>
              </a:rPr>
              <a:t> The first meeting of a representative government in Virginia occurred at Jamestown in 1619. </a:t>
            </a:r>
          </a:p>
          <a:p>
            <a:r>
              <a:rPr lang="en-US" dirty="0">
                <a:latin typeface="Adobe Caslon Pro" charset="0"/>
                <a:ea typeface="Adobe Caslon Pro" charset="0"/>
                <a:cs typeface="Adobe Caslon Pro" charset="0"/>
              </a:rPr>
              <a:t> New England colonies used town meetings (an Athenian direct democracy model) in the operation of </a:t>
            </a:r>
            <a:r>
              <a:rPr lang="en-US" dirty="0" smtClean="0">
                <a:latin typeface="Adobe Caslon Pro" charset="0"/>
                <a:ea typeface="Adobe Caslon Pro" charset="0"/>
                <a:cs typeface="Adobe Caslon Pro" charset="0"/>
              </a:rPr>
              <a:t>government.</a:t>
            </a:r>
          </a:p>
          <a:p>
            <a:r>
              <a:rPr lang="en-US" dirty="0" smtClean="0">
                <a:latin typeface="Adobe Caslon Pro" charset="0"/>
                <a:ea typeface="Adobe Caslon Pro" charset="0"/>
                <a:cs typeface="Adobe Caslon Pro" charset="0"/>
              </a:rPr>
              <a:t>Middle </a:t>
            </a:r>
            <a:r>
              <a:rPr lang="en-US" dirty="0">
                <a:latin typeface="Adobe Caslon Pro" charset="0"/>
                <a:ea typeface="Adobe Caslon Pro" charset="0"/>
                <a:cs typeface="Adobe Caslon Pro" charset="0"/>
              </a:rPr>
              <a:t>colonies incorporated a number of democratic principles that reflected the basic rights of </a:t>
            </a:r>
          </a:p>
          <a:p>
            <a:r>
              <a:rPr lang="en-US" dirty="0">
                <a:latin typeface="Adobe Caslon Pro" charset="0"/>
                <a:ea typeface="Adobe Caslon Pro" charset="0"/>
                <a:cs typeface="Adobe Caslon Pro" charset="0"/>
              </a:rPr>
              <a:t>Englishmen.</a:t>
            </a:r>
            <a:br>
              <a:rPr lang="en-US" dirty="0">
                <a:latin typeface="Adobe Caslon Pro" charset="0"/>
                <a:ea typeface="Adobe Caslon Pro" charset="0"/>
                <a:cs typeface="Adobe Caslon Pro" charset="0"/>
              </a:rPr>
            </a:br>
            <a:r>
              <a:rPr lang="en-US" dirty="0">
                <a:latin typeface="Adobe Caslon Pro" charset="0"/>
                <a:ea typeface="Adobe Caslon Pro" charset="0"/>
                <a:cs typeface="Adobe Caslon Pro" charset="0"/>
              </a:rPr>
              <a:t>Southern colonies maintained stronger ties with Britain, with planters playing leading roles in </a:t>
            </a:r>
          </a:p>
          <a:p>
            <a:r>
              <a:rPr lang="en-US" dirty="0">
                <a:latin typeface="Adobe Caslon Pro" charset="0"/>
                <a:ea typeface="Adobe Caslon Pro" charset="0"/>
                <a:cs typeface="Adobe Caslon Pro" charset="0"/>
              </a:rPr>
              <a:t>representative colonial legislatures. </a:t>
            </a:r>
          </a:p>
          <a:p>
            <a:endParaRPr lang="en-US" dirty="0"/>
          </a:p>
        </p:txBody>
      </p:sp>
    </p:spTree>
    <p:extLst>
      <p:ext uri="{BB962C8B-B14F-4D97-AF65-F5344CB8AC3E}">
        <p14:creationId xmlns:p14="http://schemas.microsoft.com/office/powerpoint/2010/main" val="161081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2770"/>
            <a:ext cx="11669486" cy="609601"/>
          </a:xfrm>
          <a:solidFill>
            <a:schemeClr val="bg1">
              <a:lumMod val="75000"/>
            </a:schemeClr>
          </a:solidFill>
        </p:spPr>
        <p:txBody>
          <a:bodyPr>
            <a:normAutofit fontScale="90000"/>
          </a:bodyPr>
          <a:lstStyle/>
          <a:p>
            <a:r>
              <a:rPr lang="en-US" b="1" dirty="0" smtClean="0">
                <a:latin typeface="Adobe Caslon Pro" charset="0"/>
                <a:ea typeface="Adobe Caslon Pro" charset="0"/>
                <a:cs typeface="Adobe Caslon Pro" charset="0"/>
              </a:rPr>
              <a:t/>
            </a:r>
            <a:br>
              <a:rPr lang="en-US" b="1" dirty="0" smtClean="0">
                <a:latin typeface="Adobe Caslon Pro" charset="0"/>
                <a:ea typeface="Adobe Caslon Pro" charset="0"/>
                <a:cs typeface="Adobe Caslon Pro" charset="0"/>
              </a:rPr>
            </a:br>
            <a:r>
              <a:rPr lang="en-US" b="1" dirty="0" smtClean="0">
                <a:latin typeface="Adobe Caslon Pro" charset="0"/>
                <a:ea typeface="Adobe Caslon Pro" charset="0"/>
                <a:cs typeface="Adobe Caslon Pro" charset="0"/>
              </a:rPr>
              <a:t>The Development </a:t>
            </a:r>
            <a:r>
              <a:rPr lang="en-US" b="1" dirty="0">
                <a:latin typeface="Adobe Caslon Pro" charset="0"/>
                <a:ea typeface="Adobe Caslon Pro" charset="0"/>
                <a:cs typeface="Adobe Caslon Pro" charset="0"/>
              </a:rPr>
              <a:t>of </a:t>
            </a:r>
            <a:r>
              <a:rPr lang="en-US" b="1" dirty="0" smtClean="0">
                <a:latin typeface="Adobe Caslon Pro" charset="0"/>
                <a:ea typeface="Adobe Caslon Pro" charset="0"/>
                <a:cs typeface="Adobe Caslon Pro" charset="0"/>
              </a:rPr>
              <a:t>Indentured Servitude </a:t>
            </a:r>
            <a:r>
              <a:rPr lang="en-US" b="1" dirty="0">
                <a:latin typeface="Adobe Caslon Pro" charset="0"/>
                <a:ea typeface="Adobe Caslon Pro" charset="0"/>
                <a:cs typeface="Adobe Caslon Pro" charset="0"/>
              </a:rPr>
              <a:t>and </a:t>
            </a:r>
            <a:r>
              <a:rPr lang="en-US" b="1" dirty="0" smtClean="0">
                <a:latin typeface="Adobe Caslon Pro" charset="0"/>
                <a:ea typeface="Adobe Caslon Pro" charset="0"/>
                <a:cs typeface="Adobe Caslon Pro" charset="0"/>
              </a:rPr>
              <a:t>Slavery </a:t>
            </a:r>
            <a:r>
              <a:rPr lang="en-US" dirty="0">
                <a:latin typeface="Adobe Caslon Pro" charset="0"/>
                <a:ea typeface="Adobe Caslon Pro" charset="0"/>
                <a:cs typeface="Adobe Caslon Pro" charset="0"/>
              </a:rPr>
              <a:t/>
            </a:r>
            <a:br>
              <a:rPr lang="en-US" dirty="0">
                <a:latin typeface="Adobe Caslon Pro" charset="0"/>
                <a:ea typeface="Adobe Caslon Pro" charset="0"/>
                <a:cs typeface="Adobe Caslon Pro" charset="0"/>
              </a:rPr>
            </a:br>
            <a:endParaRPr lang="en-US" dirty="0">
              <a:latin typeface="Adobe Caslon Pro" charset="0"/>
              <a:ea typeface="Adobe Caslon Pro" charset="0"/>
              <a:cs typeface="Adobe Caslon Pro" charset="0"/>
            </a:endParaRPr>
          </a:p>
        </p:txBody>
      </p:sp>
      <p:sp>
        <p:nvSpPr>
          <p:cNvPr id="3" name="Content Placeholder 2"/>
          <p:cNvSpPr>
            <a:spLocks noGrp="1"/>
          </p:cNvSpPr>
          <p:nvPr>
            <p:ph idx="1"/>
          </p:nvPr>
        </p:nvSpPr>
        <p:spPr>
          <a:xfrm>
            <a:off x="228600" y="1118053"/>
            <a:ext cx="11745686" cy="5489575"/>
          </a:xfrm>
        </p:spPr>
        <p:txBody>
          <a:bodyPr>
            <a:noAutofit/>
          </a:bodyPr>
          <a:lstStyle/>
          <a:p>
            <a:r>
              <a:rPr lang="en-US" sz="2400" dirty="0" smtClean="0">
                <a:latin typeface="Adobe Caslon Pro" charset="0"/>
                <a:ea typeface="Adobe Caslon Pro" charset="0"/>
                <a:cs typeface="Adobe Caslon Pro" charset="0"/>
              </a:rPr>
              <a:t>Although </a:t>
            </a:r>
            <a:r>
              <a:rPr lang="en-US" sz="2400" dirty="0">
                <a:latin typeface="Adobe Caslon Pro" charset="0"/>
                <a:ea typeface="Adobe Caslon Pro" charset="0"/>
                <a:cs typeface="Adobe Caslon Pro" charset="0"/>
              </a:rPr>
              <a:t>all American colonies adopted African slavery as their primary non-free labor system, the growth of a plantation-based agricultural economy in the hot, humid coastal lowlands of the Middle and Southern colonies required a cheap labor source on a large scale. </a:t>
            </a:r>
          </a:p>
          <a:p>
            <a:r>
              <a:rPr lang="en-US" sz="2400" dirty="0">
                <a:latin typeface="Adobe Caslon Pro" charset="0"/>
                <a:ea typeface="Adobe Caslon Pro" charset="0"/>
                <a:cs typeface="Adobe Caslon Pro" charset="0"/>
              </a:rPr>
              <a:t>Some of the labor needs, especially in Virginia, were met by indentured servants, who were often poor persons from England, Scotland, or Ireland who agreed to work on plantations for a period of time in return for their passage from Europe or relief from debts. </a:t>
            </a:r>
          </a:p>
          <a:p>
            <a:r>
              <a:rPr lang="en-US" sz="2400" dirty="0">
                <a:latin typeface="Adobe Caslon Pro" charset="0"/>
                <a:ea typeface="Adobe Caslon Pro" charset="0"/>
                <a:cs typeface="Adobe Caslon Pro" charset="0"/>
              </a:rPr>
              <a:t>Most plantation labor needs eventually came to be satisfied by the forcible importation of Africans. Although some Africans worked as indentured servants, earned their freedom, and lived as free citizens during the colonial era, over time larger and larger numbers of enslaved Africans were forcibly brought to the American colonies via the Middle Passage. </a:t>
            </a:r>
          </a:p>
          <a:p>
            <a:r>
              <a:rPr lang="en-US" sz="2400" dirty="0">
                <a:latin typeface="Adobe Caslon Pro" charset="0"/>
                <a:ea typeface="Adobe Caslon Pro" charset="0"/>
                <a:cs typeface="Adobe Caslon Pro" charset="0"/>
              </a:rPr>
              <a:t>The development of a slavery-based agricultural economy in the Southern colonies eventually led to conflict between the North and South in the American Civil War. </a:t>
            </a:r>
          </a:p>
          <a:p>
            <a:endParaRPr lang="en-US" sz="2400" dirty="0">
              <a:latin typeface="Adobe Caslon Pro" charset="0"/>
              <a:ea typeface="Adobe Caslon Pro" charset="0"/>
              <a:cs typeface="Adobe Caslon Pro" charset="0"/>
            </a:endParaRPr>
          </a:p>
        </p:txBody>
      </p:sp>
    </p:spTree>
    <p:extLst>
      <p:ext uri="{BB962C8B-B14F-4D97-AF65-F5344CB8AC3E}">
        <p14:creationId xmlns:p14="http://schemas.microsoft.com/office/powerpoint/2010/main" val="174363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739</Words>
  <Application>Microsoft Macintosh PowerPoint</Application>
  <PresentationFormat>Widescreen</PresentationFormat>
  <Paragraphs>36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Adobe Caslon Pro</vt:lpstr>
      <vt:lpstr>Calibri</vt:lpstr>
      <vt:lpstr>Calibri Light</vt:lpstr>
      <vt:lpstr>Merriweather</vt:lpstr>
      <vt:lpstr>Arial</vt:lpstr>
      <vt:lpstr>Office Theme</vt:lpstr>
      <vt:lpstr>Development of the British Colonies</vt:lpstr>
      <vt:lpstr> Economic Characteristics of the Colonial Period  </vt:lpstr>
      <vt:lpstr> Social Characteristics of the Colonies  </vt:lpstr>
      <vt:lpstr>The First Great Awakening, 1730s and 40s</vt:lpstr>
      <vt:lpstr> Political Life in the Colonies  </vt:lpstr>
      <vt:lpstr> The Development of Indentured Servitude and Slavery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the British Colonies</dc:title>
  <dc:creator>Steury, Christina</dc:creator>
  <cp:lastModifiedBy>Steury, Christina</cp:lastModifiedBy>
  <cp:revision>10</cp:revision>
  <cp:lastPrinted>2017-09-13T02:40:27Z</cp:lastPrinted>
  <dcterms:created xsi:type="dcterms:W3CDTF">2017-08-28T20:26:59Z</dcterms:created>
  <dcterms:modified xsi:type="dcterms:W3CDTF">2017-09-13T02:41:01Z</dcterms:modified>
</cp:coreProperties>
</file>