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PT Sans Narrow"/>
      <p:regular r:id="rId18"/>
      <p:bold r:id="rId19"/>
    </p:embeddedFon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6.xml"/><Relationship Id="rId22" Type="http://schemas.openxmlformats.org/officeDocument/2006/relationships/font" Target="fonts/OpenSans-italic.fntdata"/><Relationship Id="rId10" Type="http://schemas.openxmlformats.org/officeDocument/2006/relationships/slide" Target="slides/slide5.xml"/><Relationship Id="rId21" Type="http://schemas.openxmlformats.org/officeDocument/2006/relationships/font" Target="fonts/OpenSans-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OpenSans-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TSansNarrow-bold.fntdata"/><Relationship Id="rId6" Type="http://schemas.openxmlformats.org/officeDocument/2006/relationships/slide" Target="slides/slide1.xml"/><Relationship Id="rId18" Type="http://schemas.openxmlformats.org/officeDocument/2006/relationships/font" Target="fonts/PTSansNarrow-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Casey Dinan</a:t>
            </a:r>
            <a:endParaRPr/>
          </a:p>
          <a:p>
            <a:pPr indent="0" lvl="0" marL="0" rtl="0" algn="l">
              <a:spcBef>
                <a:spcPts val="0"/>
              </a:spcBef>
              <a:spcAft>
                <a:spcPts val="0"/>
              </a:spcAft>
              <a:buNone/>
            </a:pPr>
            <a:r>
              <a:rPr lang="en"/>
              <a:t>Grace Franklin </a:t>
            </a:r>
            <a:endParaRPr/>
          </a:p>
          <a:p>
            <a:pPr indent="0" lvl="0" marL="0" rtl="0" algn="l">
              <a:spcBef>
                <a:spcPts val="0"/>
              </a:spcBef>
              <a:spcAft>
                <a:spcPts val="0"/>
              </a:spcAft>
              <a:buNone/>
            </a:pPr>
            <a:r>
              <a:rPr lang="en"/>
              <a:t>Gideon Samson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47b7215359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47b7215359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47b7215359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47b7215359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47b7215359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47b7215359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47b721535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47b721535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47b7215359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47b7215359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47b7215359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47b7215359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47bffc145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47bffc145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47b7215359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7b7215359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47b7215359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47b7215359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47b7215359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47b7215359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47b7215359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47b7215359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PIiUVltWoVo"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25" y="1827639"/>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Welcome to the NHS information meeting! </a:t>
            </a:r>
            <a:endParaRPr/>
          </a:p>
        </p:txBody>
      </p:sp>
      <p:sp>
        <p:nvSpPr>
          <p:cNvPr id="67" name="Google Shape;67;p13"/>
          <p:cNvSpPr txBox="1"/>
          <p:nvPr>
            <p:ph idx="1" type="subTitle"/>
          </p:nvPr>
        </p:nvSpPr>
        <p:spPr>
          <a:xfrm>
            <a:off x="2137225" y="2723989"/>
            <a:ext cx="4870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800"/>
              <a:t>Please be sure to sign in at this link: http://bit.ly/NHSWLsignin- we must have record of your attendance to determine your eligibility to apply! </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2"/>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Service Guidelines</a:t>
            </a:r>
            <a:endParaRPr/>
          </a:p>
        </p:txBody>
      </p:sp>
      <p:sp>
        <p:nvSpPr>
          <p:cNvPr id="122" name="Google Shape;122;p22"/>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Participates in some out of school service activities </a:t>
            </a:r>
            <a:endParaRPr/>
          </a:p>
          <a:p>
            <a:pPr indent="-342900" lvl="0" marL="457200" rtl="0" algn="l">
              <a:spcBef>
                <a:spcPts val="0"/>
              </a:spcBef>
              <a:spcAft>
                <a:spcPts val="0"/>
              </a:spcAft>
              <a:buSzPts val="1800"/>
              <a:buChar char="●"/>
            </a:pPr>
            <a:r>
              <a:rPr lang="en"/>
              <a:t>Dependable volunteer that provides well-organized assistance and is available to sacrifice their own time to help others without compensation </a:t>
            </a:r>
            <a:endParaRPr/>
          </a:p>
          <a:p>
            <a:pPr indent="-342900" lvl="0" marL="457200" rtl="0" algn="l">
              <a:spcBef>
                <a:spcPts val="0"/>
              </a:spcBef>
              <a:spcAft>
                <a:spcPts val="0"/>
              </a:spcAft>
              <a:buSzPts val="1800"/>
              <a:buChar char="●"/>
            </a:pPr>
            <a:r>
              <a:rPr lang="en"/>
              <a:t>Works well with others and is willing to take on difficult responsibilities </a:t>
            </a:r>
            <a:endParaRPr/>
          </a:p>
          <a:p>
            <a:pPr indent="-342900" lvl="0" marL="457200" rtl="0" algn="l">
              <a:spcBef>
                <a:spcPts val="0"/>
              </a:spcBef>
              <a:spcAft>
                <a:spcPts val="0"/>
              </a:spcAft>
              <a:buSzPts val="1800"/>
              <a:buChar char="●"/>
            </a:pPr>
            <a:r>
              <a:rPr lang="en"/>
              <a:t>Is willing to render cheerful and </a:t>
            </a:r>
            <a:r>
              <a:rPr lang="en"/>
              <a:t>enthusiastic to others both in and outside school </a:t>
            </a:r>
            <a:endParaRPr/>
          </a:p>
          <a:p>
            <a:pPr indent="-342900" lvl="0" marL="457200" rtl="0" algn="l">
              <a:spcBef>
                <a:spcPts val="0"/>
              </a:spcBef>
              <a:spcAft>
                <a:spcPts val="0"/>
              </a:spcAft>
              <a:buSzPts val="1800"/>
              <a:buChar char="●"/>
            </a:pPr>
            <a:r>
              <a:rPr lang="en"/>
              <a:t>Willing to respect others </a:t>
            </a:r>
            <a:endParaRPr/>
          </a:p>
          <a:p>
            <a:pPr indent="-342900" lvl="0" marL="457200" rtl="0" algn="l">
              <a:spcBef>
                <a:spcPts val="0"/>
              </a:spcBef>
              <a:spcAft>
                <a:spcPts val="0"/>
              </a:spcAft>
              <a:buSzPts val="1800"/>
              <a:buChar char="●"/>
            </a:pPr>
            <a:r>
              <a:rPr lang="en"/>
              <a:t>Readiness to show courtesy by assisting visitors, teachers, or students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 Guidelines</a:t>
            </a:r>
            <a:endParaRPr/>
          </a:p>
        </p:txBody>
      </p:sp>
      <p:sp>
        <p:nvSpPr>
          <p:cNvPr id="128" name="Google Shape;128;p23"/>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There are a few copies of the application available today- please see the WL NHS website to download a copy </a:t>
            </a:r>
            <a:endParaRPr sz="2400"/>
          </a:p>
          <a:p>
            <a:pPr indent="-381000" lvl="0" marL="457200" rtl="0" algn="l">
              <a:spcBef>
                <a:spcPts val="0"/>
              </a:spcBef>
              <a:spcAft>
                <a:spcPts val="0"/>
              </a:spcAft>
              <a:buSzPts val="2400"/>
              <a:buChar char="●"/>
            </a:pPr>
            <a:r>
              <a:rPr lang="en" sz="2400"/>
              <a:t>Prior to completing the application please review NHS selection guidelines and membership </a:t>
            </a:r>
            <a:r>
              <a:rPr lang="en" sz="2400"/>
              <a:t>responsibilities</a:t>
            </a:r>
            <a:endParaRPr sz="2400"/>
          </a:p>
          <a:p>
            <a:pPr indent="-381000" lvl="0" marL="457200" rtl="0" algn="l">
              <a:spcBef>
                <a:spcPts val="0"/>
              </a:spcBef>
              <a:spcAft>
                <a:spcPts val="0"/>
              </a:spcAft>
              <a:buSzPts val="2400"/>
              <a:buChar char="●"/>
            </a:pPr>
            <a:r>
              <a:rPr lang="en" sz="2400"/>
              <a:t>Complete all aspects of the application and submit to Ms. Bennett no later than December 10th. </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Acceptance Process</a:t>
            </a:r>
            <a:endParaRPr/>
          </a:p>
        </p:txBody>
      </p:sp>
      <p:sp>
        <p:nvSpPr>
          <p:cNvPr id="134" name="Google Shape;134;p2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Following receipt of applications, the NHS Faculty Council will review applications (likely the second week of December) </a:t>
            </a:r>
            <a:endParaRPr sz="2400"/>
          </a:p>
          <a:p>
            <a:pPr indent="-381000" lvl="0" marL="457200" rtl="0" algn="l">
              <a:spcBef>
                <a:spcPts val="0"/>
              </a:spcBef>
              <a:spcAft>
                <a:spcPts val="0"/>
              </a:spcAft>
              <a:buSzPts val="2400"/>
              <a:buChar char="●"/>
            </a:pPr>
            <a:r>
              <a:rPr lang="en" sz="2400"/>
              <a:t>Those accepted and those denied will receive confirmation the Friday before Winter Break</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NHS? </a:t>
            </a:r>
            <a:endParaRPr/>
          </a:p>
        </p:txBody>
      </p:sp>
      <p:sp>
        <p:nvSpPr>
          <p:cNvPr id="73" name="Google Shape;73;p1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74" name="Google Shape;74;p14" title="Welcome to National Honor Society">
            <a:hlinkClick r:id="rId3"/>
          </p:cNvPr>
          <p:cNvPicPr preferRelativeResize="0"/>
          <p:nvPr/>
        </p:nvPicPr>
        <p:blipFill>
          <a:blip r:embed="rId4">
            <a:alphaModFix/>
          </a:blip>
          <a:stretch>
            <a:fillRect/>
          </a:stretch>
        </p:blipFill>
        <p:spPr>
          <a:xfrm>
            <a:off x="2879367" y="222513"/>
            <a:ext cx="6264634" cy="4698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National Honor Society Overview: </a:t>
            </a:r>
            <a:endParaRPr/>
          </a:p>
        </p:txBody>
      </p:sp>
      <p:sp>
        <p:nvSpPr>
          <p:cNvPr id="80" name="Google Shape;80;p15"/>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NHS is an organization founded to honor students who have excelled in areas of leadership, scholarship, service, and character</a:t>
            </a:r>
            <a:endParaRPr sz="2400"/>
          </a:p>
          <a:p>
            <a:pPr indent="-381000" lvl="0" marL="457200" rtl="0" algn="l">
              <a:spcBef>
                <a:spcPts val="0"/>
              </a:spcBef>
              <a:spcAft>
                <a:spcPts val="0"/>
              </a:spcAft>
              <a:buSzPts val="2400"/>
              <a:buChar char="●"/>
            </a:pPr>
            <a:r>
              <a:rPr lang="en" sz="2400"/>
              <a:t>Students applying for membership in NHS cannot be discriminated against because of race, gender, ethnicity, political persuasion, socioeconomic background, disability, rumor or any other characteristic unrelated to the criteria for selection of NHS.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NHS Commitments at WL: </a:t>
            </a:r>
            <a:endParaRPr/>
          </a:p>
        </p:txBody>
      </p:sp>
      <p:sp>
        <p:nvSpPr>
          <p:cNvPr id="86" name="Google Shape;86;p16"/>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$15 annual dues ($30 total between your junior and senior year) </a:t>
            </a:r>
            <a:endParaRPr sz="2400"/>
          </a:p>
          <a:p>
            <a:pPr indent="-381000" lvl="0" marL="457200" rtl="0" algn="l">
              <a:spcBef>
                <a:spcPts val="0"/>
              </a:spcBef>
              <a:spcAft>
                <a:spcPts val="0"/>
              </a:spcAft>
              <a:buSzPts val="2400"/>
              <a:buChar char="●"/>
            </a:pPr>
            <a:r>
              <a:rPr lang="en" sz="2400"/>
              <a:t>10 community service hours your first year, 20 your second</a:t>
            </a:r>
            <a:endParaRPr sz="2400"/>
          </a:p>
          <a:p>
            <a:pPr indent="-381000" lvl="0" marL="457200" rtl="0" algn="l">
              <a:spcBef>
                <a:spcPts val="0"/>
              </a:spcBef>
              <a:spcAft>
                <a:spcPts val="0"/>
              </a:spcAft>
              <a:buSzPts val="2400"/>
              <a:buChar char="●"/>
            </a:pPr>
            <a:r>
              <a:rPr lang="en" sz="2400"/>
              <a:t>Mandatory school sponsored NHS events such as Green the Grounds, Holiday Bazaar, etc., </a:t>
            </a:r>
            <a:endParaRPr sz="2400"/>
          </a:p>
          <a:p>
            <a:pPr indent="-381000" lvl="0" marL="457200" rtl="0" algn="l">
              <a:spcBef>
                <a:spcPts val="0"/>
              </a:spcBef>
              <a:spcAft>
                <a:spcPts val="0"/>
              </a:spcAft>
              <a:buSzPts val="2400"/>
              <a:buChar char="●"/>
            </a:pPr>
            <a:r>
              <a:rPr lang="en" sz="2400"/>
              <a:t>3 NHS meetings a semester</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Benefits of joining NHS</a:t>
            </a:r>
            <a:endParaRPr/>
          </a:p>
        </p:txBody>
      </p:sp>
      <p:sp>
        <p:nvSpPr>
          <p:cNvPr id="92" name="Google Shape;92;p17"/>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Excellent on college applications </a:t>
            </a:r>
            <a:endParaRPr sz="2400"/>
          </a:p>
          <a:p>
            <a:pPr indent="-381000" lvl="0" marL="457200" rtl="0" algn="l">
              <a:spcBef>
                <a:spcPts val="0"/>
              </a:spcBef>
              <a:spcAft>
                <a:spcPts val="0"/>
              </a:spcAft>
              <a:buSzPts val="2400"/>
              <a:buChar char="●"/>
            </a:pPr>
            <a:r>
              <a:rPr lang="en" sz="2400"/>
              <a:t>Opportunities to serve the community with your peers</a:t>
            </a:r>
            <a:endParaRPr sz="2400"/>
          </a:p>
          <a:p>
            <a:pPr indent="-381000" lvl="0" marL="457200" rtl="0" algn="l">
              <a:spcBef>
                <a:spcPts val="0"/>
              </a:spcBef>
              <a:spcAft>
                <a:spcPts val="0"/>
              </a:spcAft>
              <a:buSzPts val="2400"/>
              <a:buChar char="●"/>
            </a:pPr>
            <a:r>
              <a:rPr lang="en" sz="2400"/>
              <a:t>Social activities with other students in NHS </a:t>
            </a:r>
            <a:endParaRPr sz="2400"/>
          </a:p>
          <a:p>
            <a:pPr indent="-381000" lvl="0" marL="457200" rtl="0" algn="l">
              <a:spcBef>
                <a:spcPts val="0"/>
              </a:spcBef>
              <a:spcAft>
                <a:spcPts val="0"/>
              </a:spcAft>
              <a:buSzPts val="2400"/>
              <a:buChar char="●"/>
            </a:pPr>
            <a:r>
              <a:rPr lang="en" sz="2400"/>
              <a:t>NHS exclusive volunteer opportunities, college workshops, and social </a:t>
            </a:r>
            <a:r>
              <a:rPr lang="en" sz="2400"/>
              <a:t>activities</a:t>
            </a:r>
            <a:r>
              <a:rPr lang="en" sz="2400"/>
              <a:t> </a:t>
            </a:r>
            <a:endParaRPr sz="2400"/>
          </a:p>
          <a:p>
            <a:pPr indent="-381000" lvl="0" marL="457200" rtl="0" algn="l">
              <a:spcBef>
                <a:spcPts val="0"/>
              </a:spcBef>
              <a:spcAft>
                <a:spcPts val="0"/>
              </a:spcAft>
              <a:buSzPts val="2400"/>
              <a:buChar char="●"/>
            </a:pPr>
            <a:r>
              <a:rPr lang="en" sz="2400"/>
              <a:t>Special </a:t>
            </a:r>
            <a:r>
              <a:rPr lang="en" sz="2400"/>
              <a:t>cord</a:t>
            </a:r>
            <a:r>
              <a:rPr lang="en" sz="2400"/>
              <a:t> and </a:t>
            </a:r>
            <a:r>
              <a:rPr lang="en" sz="2400"/>
              <a:t>tassel</a:t>
            </a:r>
            <a:r>
              <a:rPr lang="en" sz="2400"/>
              <a:t> at </a:t>
            </a:r>
            <a:r>
              <a:rPr lang="en" sz="2400"/>
              <a:t>graduation</a:t>
            </a:r>
            <a:r>
              <a:rPr lang="en" sz="2400"/>
              <a:t>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Evaluation Criteria</a:t>
            </a:r>
            <a:endParaRPr/>
          </a:p>
        </p:txBody>
      </p:sp>
      <p:pic>
        <p:nvPicPr>
          <p:cNvPr id="98" name="Google Shape;98;p18"/>
          <p:cNvPicPr preferRelativeResize="0"/>
          <p:nvPr/>
        </p:nvPicPr>
        <p:blipFill>
          <a:blip r:embed="rId3">
            <a:alphaModFix/>
          </a:blip>
          <a:stretch>
            <a:fillRect/>
          </a:stretch>
        </p:blipFill>
        <p:spPr>
          <a:xfrm>
            <a:off x="1498700" y="1065200"/>
            <a:ext cx="6146600" cy="38836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Scholarship</a:t>
            </a:r>
            <a:endParaRPr/>
          </a:p>
        </p:txBody>
      </p:sp>
      <p:sp>
        <p:nvSpPr>
          <p:cNvPr id="104" name="Google Shape;104;p19"/>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Char char="●"/>
            </a:pPr>
            <a:r>
              <a:rPr lang="en" sz="2800"/>
              <a:t>By being present at this meeting you have already met the criteria for scholarship. Scholarship criteria indicates that you have a cumulative GPA of 3.5 or higher</a:t>
            </a:r>
            <a:endParaRPr sz="2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Character Guidelines</a:t>
            </a:r>
            <a:endParaRPr/>
          </a:p>
        </p:txBody>
      </p:sp>
      <p:sp>
        <p:nvSpPr>
          <p:cNvPr id="110" name="Google Shape;110;p20"/>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Takes criticism willingly and accepts </a:t>
            </a:r>
            <a:r>
              <a:rPr lang="en"/>
              <a:t>recommendations</a:t>
            </a:r>
            <a:r>
              <a:rPr lang="en"/>
              <a:t> graciously </a:t>
            </a:r>
            <a:endParaRPr/>
          </a:p>
          <a:p>
            <a:pPr indent="-342900" lvl="0" marL="457200" rtl="0" algn="l">
              <a:spcBef>
                <a:spcPts val="0"/>
              </a:spcBef>
              <a:spcAft>
                <a:spcPts val="0"/>
              </a:spcAft>
              <a:buSzPts val="1800"/>
              <a:buChar char="●"/>
            </a:pPr>
            <a:r>
              <a:rPr lang="en"/>
              <a:t>Constantly exemplifies desirable qualities of personality (</a:t>
            </a:r>
            <a:r>
              <a:rPr lang="en"/>
              <a:t>cheerfulness</a:t>
            </a:r>
            <a:r>
              <a:rPr lang="en"/>
              <a:t>, friendliness, poise, stability) </a:t>
            </a:r>
            <a:endParaRPr/>
          </a:p>
          <a:p>
            <a:pPr indent="-342900" lvl="0" marL="457200" rtl="0" algn="l">
              <a:spcBef>
                <a:spcPts val="0"/>
              </a:spcBef>
              <a:spcAft>
                <a:spcPts val="0"/>
              </a:spcAft>
              <a:buSzPts val="1800"/>
              <a:buChar char="●"/>
            </a:pPr>
            <a:r>
              <a:rPr lang="en"/>
              <a:t>Cooperates by complying with school regulations concerning property, programs, office, halls etc., </a:t>
            </a:r>
            <a:endParaRPr/>
          </a:p>
          <a:p>
            <a:pPr indent="-342900" lvl="0" marL="457200" rtl="0" algn="l">
              <a:spcBef>
                <a:spcPts val="0"/>
              </a:spcBef>
              <a:spcAft>
                <a:spcPts val="0"/>
              </a:spcAft>
              <a:buSzPts val="1800"/>
              <a:buChar char="●"/>
            </a:pPr>
            <a:r>
              <a:rPr lang="en"/>
              <a:t>Demonstrates</a:t>
            </a:r>
            <a:r>
              <a:rPr lang="en"/>
              <a:t> highest standards of honesty and reliability, shows </a:t>
            </a:r>
            <a:r>
              <a:rPr lang="en"/>
              <a:t>courtesy</a:t>
            </a:r>
            <a:r>
              <a:rPr lang="en"/>
              <a:t>, concern and respect for others </a:t>
            </a:r>
            <a:endParaRPr/>
          </a:p>
          <a:p>
            <a:pPr indent="-342900" lvl="0" marL="457200" rtl="0" algn="l">
              <a:spcBef>
                <a:spcPts val="0"/>
              </a:spcBef>
              <a:spcAft>
                <a:spcPts val="0"/>
              </a:spcAft>
              <a:buSzPts val="1800"/>
              <a:buChar char="●"/>
            </a:pPr>
            <a:r>
              <a:rPr lang="en"/>
              <a:t>Observes instructions and rules, punctuality, and faithfulness in obligation both inside and outside the classroom</a:t>
            </a:r>
            <a:endParaRPr/>
          </a:p>
          <a:p>
            <a:pPr indent="-342900" lvl="0" marL="457200" rtl="0" algn="l">
              <a:spcBef>
                <a:spcPts val="0"/>
              </a:spcBef>
              <a:spcAft>
                <a:spcPts val="0"/>
              </a:spcAft>
              <a:buSzPts val="1800"/>
              <a:buChar char="●"/>
            </a:pPr>
            <a:r>
              <a:rPr b="1" i="1" lang="en"/>
              <a:t>We anticipate as WL Generals all students will meet the character guidelines outlined here, barring any significant disciplinary history.</a:t>
            </a:r>
            <a:endParaRPr b="1" i="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1"/>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Leadership Guidelines</a:t>
            </a:r>
            <a:endParaRPr/>
          </a:p>
        </p:txBody>
      </p:sp>
      <p:sp>
        <p:nvSpPr>
          <p:cNvPr id="116" name="Google Shape;116;p21"/>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Resourceful in proposing new problems, applying principles and making suggestions </a:t>
            </a:r>
            <a:endParaRPr/>
          </a:p>
          <a:p>
            <a:pPr indent="-342900" lvl="0" marL="457200" rtl="0" algn="l">
              <a:spcBef>
                <a:spcPts val="0"/>
              </a:spcBef>
              <a:spcAft>
                <a:spcPts val="0"/>
              </a:spcAft>
              <a:buSzPts val="1800"/>
              <a:buChar char="●"/>
            </a:pPr>
            <a:r>
              <a:rPr lang="en"/>
              <a:t>Demonstrates</a:t>
            </a:r>
            <a:r>
              <a:rPr lang="en"/>
              <a:t> leadership both inside and outside of school </a:t>
            </a:r>
            <a:endParaRPr/>
          </a:p>
          <a:p>
            <a:pPr indent="-342900" lvl="0" marL="457200" rtl="0" algn="l">
              <a:spcBef>
                <a:spcPts val="0"/>
              </a:spcBef>
              <a:spcAft>
                <a:spcPts val="0"/>
              </a:spcAft>
              <a:buSzPts val="1800"/>
              <a:buChar char="●"/>
            </a:pPr>
            <a:r>
              <a:rPr lang="en"/>
              <a:t>Contributes ideas and actions that improve the civic life of the school </a:t>
            </a:r>
            <a:endParaRPr/>
          </a:p>
          <a:p>
            <a:pPr indent="-342900" lvl="0" marL="457200" rtl="0" algn="l">
              <a:spcBef>
                <a:spcPts val="0"/>
              </a:spcBef>
              <a:spcAft>
                <a:spcPts val="0"/>
              </a:spcAft>
              <a:buSzPts val="1800"/>
              <a:buChar char="●"/>
            </a:pPr>
            <a:r>
              <a:rPr lang="en"/>
              <a:t>Is able to delegate responsibilities </a:t>
            </a:r>
            <a:endParaRPr/>
          </a:p>
          <a:p>
            <a:pPr indent="-342900" lvl="0" marL="457200" rtl="0" algn="l">
              <a:spcBef>
                <a:spcPts val="0"/>
              </a:spcBef>
              <a:spcAft>
                <a:spcPts val="0"/>
              </a:spcAft>
              <a:buSzPts val="1800"/>
              <a:buChar char="●"/>
            </a:pPr>
            <a:r>
              <a:rPr lang="en"/>
              <a:t>Exemplifies positive qualities and inspires positive behavior in others </a:t>
            </a:r>
            <a:endParaRPr/>
          </a:p>
          <a:p>
            <a:pPr indent="-342900" lvl="0" marL="457200" rtl="0" algn="l">
              <a:spcBef>
                <a:spcPts val="0"/>
              </a:spcBef>
              <a:spcAft>
                <a:spcPts val="0"/>
              </a:spcAft>
              <a:buSzPts val="1800"/>
              <a:buChar char="●"/>
            </a:pPr>
            <a:r>
              <a:rPr lang="en"/>
              <a:t>Demonstrates academic initiative and displays leadership in classroom, at work, and in school activities </a:t>
            </a:r>
            <a:endParaRPr/>
          </a:p>
          <a:p>
            <a:pPr indent="-342900" lvl="0" marL="457200" rtl="0" algn="l">
              <a:spcBef>
                <a:spcPts val="0"/>
              </a:spcBef>
              <a:spcAft>
                <a:spcPts val="0"/>
              </a:spcAft>
              <a:buSzPts val="1800"/>
              <a:buChar char="●"/>
            </a:pPr>
            <a:r>
              <a:rPr lang="en"/>
              <a:t>Holds school offices/ positions of responsibility, conducts business efficiently, and is reliable and dependable</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